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88" r:id="rId3"/>
    <p:sldId id="289" r:id="rId4"/>
    <p:sldId id="293" r:id="rId5"/>
    <p:sldId id="285" r:id="rId6"/>
    <p:sldId id="286" r:id="rId7"/>
    <p:sldId id="275" r:id="rId8"/>
    <p:sldId id="278" r:id="rId9"/>
    <p:sldId id="279" r:id="rId10"/>
    <p:sldId id="287" r:id="rId11"/>
    <p:sldId id="294" r:id="rId12"/>
    <p:sldId id="296" r:id="rId13"/>
    <p:sldId id="295" r:id="rId14"/>
    <p:sldId id="283" r:id="rId15"/>
    <p:sldId id="284" r:id="rId16"/>
    <p:sldId id="277" r:id="rId17"/>
    <p:sldId id="276"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țiune implicită" id="{CF4D3575-D576-4546-987D-0718EA3A521D}">
          <p14:sldIdLst>
            <p14:sldId id="256"/>
            <p14:sldId id="288"/>
            <p14:sldId id="289"/>
            <p14:sldId id="293"/>
            <p14:sldId id="285"/>
            <p14:sldId id="286"/>
            <p14:sldId id="275"/>
          </p14:sldIdLst>
        </p14:section>
        <p14:section name="Secțiune fără titlu" id="{726D7A16-C682-42EF-B131-147A3D6BC5A3}">
          <p14:sldIdLst>
            <p14:sldId id="278"/>
            <p14:sldId id="279"/>
            <p14:sldId id="287"/>
            <p14:sldId id="294"/>
            <p14:sldId id="296"/>
            <p14:sldId id="295"/>
            <p14:sldId id="283"/>
            <p14:sldId id="284"/>
            <p14:sldId id="277"/>
            <p14:sldId id="2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2" autoAdjust="0"/>
    <p:restoredTop sz="94660"/>
  </p:normalViewPr>
  <p:slideViewPr>
    <p:cSldViewPr snapToGrid="0">
      <p:cViewPr varScale="1">
        <p:scale>
          <a:sx n="95" d="100"/>
          <a:sy n="95" d="100"/>
        </p:scale>
        <p:origin x="206" y="1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o-RO"/>
          </a:p>
        </p:txBody>
      </p:sp>
      <p:sp>
        <p:nvSpPr>
          <p:cNvPr id="3" name="Substituent dată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D4B6C7-5F56-49D4-BCC8-CC0261A4158A}" type="datetimeFigureOut">
              <a:rPr lang="ro-RO" smtClean="0"/>
              <a:t>29.08.2024</a:t>
            </a:fld>
            <a:endParaRPr lang="ro-RO"/>
          </a:p>
        </p:txBody>
      </p:sp>
      <p:sp>
        <p:nvSpPr>
          <p:cNvPr id="4" name="Substituent imagine diapozitiv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o-RO"/>
          </a:p>
        </p:txBody>
      </p:sp>
      <p:sp>
        <p:nvSpPr>
          <p:cNvPr id="5" name="Substituent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6" name="Substituent subsol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o-RO"/>
          </a:p>
        </p:txBody>
      </p:sp>
      <p:sp>
        <p:nvSpPr>
          <p:cNvPr id="7" name="Substituent număr diapozitiv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49EC76-DB35-437E-A76A-649E9EFF4B20}" type="slidenum">
              <a:rPr lang="ro-RO" smtClean="0"/>
              <a:t>‹#›</a:t>
            </a:fld>
            <a:endParaRPr lang="ro-RO"/>
          </a:p>
        </p:txBody>
      </p:sp>
    </p:spTree>
    <p:extLst>
      <p:ext uri="{BB962C8B-B14F-4D97-AF65-F5344CB8AC3E}">
        <p14:creationId xmlns:p14="http://schemas.microsoft.com/office/powerpoint/2010/main" val="3686144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o-RO"/>
              <a:t>Faceți clic pentru a edita stilul de titlu coordonator</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a:t>Faceți clic pentru a edita stilul de subtitlu coordonator</a:t>
            </a:r>
            <a:endParaRPr lang="en-US" dirty="0"/>
          </a:p>
        </p:txBody>
      </p:sp>
      <p:sp>
        <p:nvSpPr>
          <p:cNvPr id="4" name="Date Placeholder 3"/>
          <p:cNvSpPr>
            <a:spLocks noGrp="1"/>
          </p:cNvSpPr>
          <p:nvPr>
            <p:ph type="dt" sz="half" idx="10"/>
          </p:nvPr>
        </p:nvSpPr>
        <p:spPr/>
        <p:txBody>
          <a:bodyPr/>
          <a:lstStyle/>
          <a:p>
            <a:fld id="{7CFD1CAE-009F-4721-8ED8-B1467251439A}" type="datetimeFigureOut">
              <a:rPr lang="ro-RO" smtClean="0"/>
              <a:t>29.08.2024</a:t>
            </a:fld>
            <a:endParaRPr lang="ro-RO"/>
          </a:p>
        </p:txBody>
      </p:sp>
      <p:sp>
        <p:nvSpPr>
          <p:cNvPr id="5" name="Footer Placeholder 4"/>
          <p:cNvSpPr>
            <a:spLocks noGrp="1"/>
          </p:cNvSpPr>
          <p:nvPr>
            <p:ph type="ftr" sz="quarter" idx="11"/>
          </p:nvPr>
        </p:nvSpPr>
        <p:spPr/>
        <p:txBody>
          <a:bodyPr/>
          <a:lstStyle/>
          <a:p>
            <a:endParaRPr lang="ro-RO"/>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BC9DB0E-B7E6-4FF0-9D5C-5988FFC11B34}" type="slidenum">
              <a:rPr lang="ro-RO" smtClean="0"/>
              <a:t>‹#›</a:t>
            </a:fld>
            <a:endParaRPr lang="ro-RO"/>
          </a:p>
        </p:txBody>
      </p:sp>
    </p:spTree>
    <p:extLst>
      <p:ext uri="{BB962C8B-B14F-4D97-AF65-F5344CB8AC3E}">
        <p14:creationId xmlns:p14="http://schemas.microsoft.com/office/powerpoint/2010/main" val="611350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o-RO"/>
              <a:t>Faceți clic pentru a edita stilul de titlu coordonator</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7CFD1CAE-009F-4721-8ED8-B1467251439A}" type="datetimeFigureOut">
              <a:rPr lang="ro-RO" smtClean="0"/>
              <a:t>29.08.2024</a:t>
            </a:fld>
            <a:endParaRPr lang="ro-RO"/>
          </a:p>
        </p:txBody>
      </p:sp>
      <p:sp>
        <p:nvSpPr>
          <p:cNvPr id="5" name="Footer Placeholder 4"/>
          <p:cNvSpPr>
            <a:spLocks noGrp="1"/>
          </p:cNvSpPr>
          <p:nvPr>
            <p:ph type="ftr" sz="quarter" idx="11"/>
          </p:nvPr>
        </p:nvSpPr>
        <p:spPr/>
        <p:txBody>
          <a:bodyPr/>
          <a:lstStyle/>
          <a:p>
            <a:endParaRPr lang="ro-RO"/>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C9DB0E-B7E6-4FF0-9D5C-5988FFC11B34}" type="slidenum">
              <a:rPr lang="ro-RO" smtClean="0"/>
              <a:t>‹#›</a:t>
            </a:fld>
            <a:endParaRPr lang="ro-RO"/>
          </a:p>
        </p:txBody>
      </p:sp>
    </p:spTree>
    <p:extLst>
      <p:ext uri="{BB962C8B-B14F-4D97-AF65-F5344CB8AC3E}">
        <p14:creationId xmlns:p14="http://schemas.microsoft.com/office/powerpoint/2010/main" val="154903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7CFD1CAE-009F-4721-8ED8-B1467251439A}" type="datetimeFigureOut">
              <a:rPr lang="ro-RO" smtClean="0"/>
              <a:t>29.08.2024</a:t>
            </a:fld>
            <a:endParaRPr lang="ro-RO"/>
          </a:p>
        </p:txBody>
      </p:sp>
      <p:sp>
        <p:nvSpPr>
          <p:cNvPr id="5" name="Footer Placeholder 4"/>
          <p:cNvSpPr>
            <a:spLocks noGrp="1"/>
          </p:cNvSpPr>
          <p:nvPr>
            <p:ph type="ftr" sz="quarter" idx="11"/>
          </p:nvPr>
        </p:nvSpPr>
        <p:spPr/>
        <p:txBody>
          <a:bodyPr/>
          <a:lstStyle/>
          <a:p>
            <a:endParaRPr lang="ro-RO"/>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BC9DB0E-B7E6-4FF0-9D5C-5988FFC11B34}" type="slidenum">
              <a:rPr lang="ro-RO" smtClean="0"/>
              <a:t>‹#›</a:t>
            </a:fld>
            <a:endParaRPr lang="ro-RO"/>
          </a:p>
        </p:txBody>
      </p:sp>
    </p:spTree>
    <p:extLst>
      <p:ext uri="{BB962C8B-B14F-4D97-AF65-F5344CB8AC3E}">
        <p14:creationId xmlns:p14="http://schemas.microsoft.com/office/powerpoint/2010/main" val="3191601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o-RO"/>
              <a:t>Faceți clic pentru a edita stilul de titlu coordonator</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fld id="{7CFD1CAE-009F-4721-8ED8-B1467251439A}" type="datetimeFigureOut">
              <a:rPr lang="ro-RO" smtClean="0"/>
              <a:t>29.08.2024</a:t>
            </a:fld>
            <a:endParaRPr lang="ro-RO"/>
          </a:p>
        </p:txBody>
      </p:sp>
      <p:sp>
        <p:nvSpPr>
          <p:cNvPr id="6" name="Footer Placeholder 5"/>
          <p:cNvSpPr>
            <a:spLocks noGrp="1"/>
          </p:cNvSpPr>
          <p:nvPr>
            <p:ph type="ftr" sz="quarter" idx="11"/>
          </p:nvPr>
        </p:nvSpPr>
        <p:spPr/>
        <p:txBody>
          <a:bodyPr/>
          <a:lstStyle/>
          <a:p>
            <a:endParaRPr lang="ro-RO"/>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BC9DB0E-B7E6-4FF0-9D5C-5988FFC11B34}" type="slidenum">
              <a:rPr lang="ro-RO" smtClean="0"/>
              <a:t>‹#›</a:t>
            </a:fld>
            <a:endParaRPr lang="ro-RO"/>
          </a:p>
        </p:txBody>
      </p:sp>
    </p:spTree>
    <p:extLst>
      <p:ext uri="{BB962C8B-B14F-4D97-AF65-F5344CB8AC3E}">
        <p14:creationId xmlns:p14="http://schemas.microsoft.com/office/powerpoint/2010/main" val="2006734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7CFD1CAE-009F-4721-8ED8-B1467251439A}" type="datetimeFigureOut">
              <a:rPr lang="ro-RO" smtClean="0"/>
              <a:t>29.08.2024</a:t>
            </a:fld>
            <a:endParaRPr lang="ro-RO"/>
          </a:p>
        </p:txBody>
      </p:sp>
      <p:sp>
        <p:nvSpPr>
          <p:cNvPr id="8" name="Footer Placeholder 7"/>
          <p:cNvSpPr>
            <a:spLocks noGrp="1"/>
          </p:cNvSpPr>
          <p:nvPr>
            <p:ph type="ftr" sz="quarter" idx="11"/>
          </p:nvPr>
        </p:nvSpPr>
        <p:spPr/>
        <p:txBody>
          <a:bodyPr/>
          <a:lstStyle/>
          <a:p>
            <a:endParaRPr lang="ro-RO"/>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BC9DB0E-B7E6-4FF0-9D5C-5988FFC11B34}" type="slidenum">
              <a:rPr lang="ro-RO" smtClean="0"/>
              <a:t>‹#›</a:t>
            </a:fld>
            <a:endParaRPr lang="ro-RO"/>
          </a:p>
        </p:txBody>
      </p:sp>
    </p:spTree>
    <p:extLst>
      <p:ext uri="{BB962C8B-B14F-4D97-AF65-F5344CB8AC3E}">
        <p14:creationId xmlns:p14="http://schemas.microsoft.com/office/powerpoint/2010/main" val="4280655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Date Placeholder 2"/>
          <p:cNvSpPr>
            <a:spLocks noGrp="1"/>
          </p:cNvSpPr>
          <p:nvPr>
            <p:ph type="dt" sz="half" idx="10"/>
          </p:nvPr>
        </p:nvSpPr>
        <p:spPr/>
        <p:txBody>
          <a:bodyPr/>
          <a:lstStyle/>
          <a:p>
            <a:fld id="{7CFD1CAE-009F-4721-8ED8-B1467251439A}" type="datetimeFigureOut">
              <a:rPr lang="ro-RO" smtClean="0"/>
              <a:t>29.08.2024</a:t>
            </a:fld>
            <a:endParaRPr lang="ro-RO"/>
          </a:p>
        </p:txBody>
      </p:sp>
      <p:sp>
        <p:nvSpPr>
          <p:cNvPr id="4" name="Footer Placeholder 3"/>
          <p:cNvSpPr>
            <a:spLocks noGrp="1"/>
          </p:cNvSpPr>
          <p:nvPr>
            <p:ph type="ftr" sz="quarter" idx="11"/>
          </p:nvPr>
        </p:nvSpPr>
        <p:spPr/>
        <p:txBody>
          <a:bodyPr/>
          <a:lstStyle/>
          <a:p>
            <a:endParaRPr lang="ro-RO"/>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BC9DB0E-B7E6-4FF0-9D5C-5988FFC11B34}" type="slidenum">
              <a:rPr lang="ro-RO" smtClean="0"/>
              <a:t>‹#›</a:t>
            </a:fld>
            <a:endParaRPr lang="ro-RO"/>
          </a:p>
        </p:txBody>
      </p:sp>
    </p:spTree>
    <p:extLst>
      <p:ext uri="{BB962C8B-B14F-4D97-AF65-F5344CB8AC3E}">
        <p14:creationId xmlns:p14="http://schemas.microsoft.com/office/powerpoint/2010/main" val="3698881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FD1CAE-009F-4721-8ED8-B1467251439A}" type="datetimeFigureOut">
              <a:rPr lang="ro-RO" smtClean="0"/>
              <a:t>29.08.2024</a:t>
            </a:fld>
            <a:endParaRPr lang="ro-RO"/>
          </a:p>
        </p:txBody>
      </p:sp>
      <p:sp>
        <p:nvSpPr>
          <p:cNvPr id="3" name="Footer Placeholder 2"/>
          <p:cNvSpPr>
            <a:spLocks noGrp="1"/>
          </p:cNvSpPr>
          <p:nvPr>
            <p:ph type="ftr" sz="quarter" idx="11"/>
          </p:nvPr>
        </p:nvSpPr>
        <p:spPr/>
        <p:txBody>
          <a:bodyPr/>
          <a:lstStyle/>
          <a:p>
            <a:endParaRPr lang="ro-RO"/>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BC9DB0E-B7E6-4FF0-9D5C-5988FFC11B34}" type="slidenum">
              <a:rPr lang="ro-RO" smtClean="0"/>
              <a:t>‹#›</a:t>
            </a:fld>
            <a:endParaRPr lang="ro-RO"/>
          </a:p>
        </p:txBody>
      </p:sp>
    </p:spTree>
    <p:extLst>
      <p:ext uri="{BB962C8B-B14F-4D97-AF65-F5344CB8AC3E}">
        <p14:creationId xmlns:p14="http://schemas.microsoft.com/office/powerpoint/2010/main" val="590739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o-RO"/>
              <a:t>Faceți clic pentru a edita stilul de titlu coordonator</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Faceţi clic pentru a edita Master stiluri text</a:t>
            </a:r>
          </a:p>
        </p:txBody>
      </p:sp>
      <p:sp>
        <p:nvSpPr>
          <p:cNvPr id="5" name="Date Placeholder 4"/>
          <p:cNvSpPr>
            <a:spLocks noGrp="1"/>
          </p:cNvSpPr>
          <p:nvPr>
            <p:ph type="dt" sz="half" idx="10"/>
          </p:nvPr>
        </p:nvSpPr>
        <p:spPr/>
        <p:txBody>
          <a:bodyPr/>
          <a:lstStyle/>
          <a:p>
            <a:fld id="{7CFD1CAE-009F-4721-8ED8-B1467251439A}" type="datetimeFigureOut">
              <a:rPr lang="ro-RO" smtClean="0"/>
              <a:t>29.08.2024</a:t>
            </a:fld>
            <a:endParaRPr lang="ro-RO"/>
          </a:p>
        </p:txBody>
      </p:sp>
      <p:sp>
        <p:nvSpPr>
          <p:cNvPr id="6" name="Footer Placeholder 5"/>
          <p:cNvSpPr>
            <a:spLocks noGrp="1"/>
          </p:cNvSpPr>
          <p:nvPr>
            <p:ph type="ftr" sz="quarter" idx="11"/>
          </p:nvPr>
        </p:nvSpPr>
        <p:spPr/>
        <p:txBody>
          <a:bodyPr/>
          <a:lstStyle/>
          <a:p>
            <a:endParaRPr lang="ro-RO"/>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BC9DB0E-B7E6-4FF0-9D5C-5988FFC11B34}" type="slidenum">
              <a:rPr lang="ro-RO" smtClean="0"/>
              <a:t>‹#›</a:t>
            </a:fld>
            <a:endParaRPr lang="ro-RO"/>
          </a:p>
        </p:txBody>
      </p:sp>
    </p:spTree>
    <p:extLst>
      <p:ext uri="{BB962C8B-B14F-4D97-AF65-F5344CB8AC3E}">
        <p14:creationId xmlns:p14="http://schemas.microsoft.com/office/powerpoint/2010/main" val="1787665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o-RO"/>
              <a:t>Faceți clic pentru a edita stilul de titlu coordonator</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Faceţi clic pentru a edita Master stiluri text</a:t>
            </a:r>
          </a:p>
        </p:txBody>
      </p:sp>
      <p:sp>
        <p:nvSpPr>
          <p:cNvPr id="5" name="Date Placeholder 4"/>
          <p:cNvSpPr>
            <a:spLocks noGrp="1"/>
          </p:cNvSpPr>
          <p:nvPr>
            <p:ph type="dt" sz="half" idx="10"/>
          </p:nvPr>
        </p:nvSpPr>
        <p:spPr/>
        <p:txBody>
          <a:bodyPr/>
          <a:lstStyle/>
          <a:p>
            <a:fld id="{7CFD1CAE-009F-4721-8ED8-B1467251439A}" type="datetimeFigureOut">
              <a:rPr lang="ro-RO" smtClean="0"/>
              <a:t>29.08.2024</a:t>
            </a:fld>
            <a:endParaRPr lang="ro-RO"/>
          </a:p>
        </p:txBody>
      </p:sp>
      <p:sp>
        <p:nvSpPr>
          <p:cNvPr id="6" name="Footer Placeholder 5"/>
          <p:cNvSpPr>
            <a:spLocks noGrp="1"/>
          </p:cNvSpPr>
          <p:nvPr>
            <p:ph type="ftr" sz="quarter" idx="11"/>
          </p:nvPr>
        </p:nvSpPr>
        <p:spPr/>
        <p:txBody>
          <a:bodyPr/>
          <a:lstStyle/>
          <a:p>
            <a:endParaRPr lang="ro-RO"/>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C9DB0E-B7E6-4FF0-9D5C-5988FFC11B34}" type="slidenum">
              <a:rPr lang="ro-RO" smtClean="0"/>
              <a:t>‹#›</a:t>
            </a:fld>
            <a:endParaRPr lang="ro-RO"/>
          </a:p>
        </p:txBody>
      </p:sp>
    </p:spTree>
    <p:extLst>
      <p:ext uri="{BB962C8B-B14F-4D97-AF65-F5344CB8AC3E}">
        <p14:creationId xmlns:p14="http://schemas.microsoft.com/office/powerpoint/2010/main" val="1467508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u și legendă">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7CFD1CAE-009F-4721-8ED8-B1467251439A}" type="datetimeFigureOut">
              <a:rPr lang="ro-RO" smtClean="0"/>
              <a:t>29.08.2024</a:t>
            </a:fld>
            <a:endParaRPr lang="ro-RO"/>
          </a:p>
        </p:txBody>
      </p:sp>
      <p:sp>
        <p:nvSpPr>
          <p:cNvPr id="5" name="Footer Placeholder 4"/>
          <p:cNvSpPr>
            <a:spLocks noGrp="1"/>
          </p:cNvSpPr>
          <p:nvPr>
            <p:ph type="ftr" sz="quarter" idx="11"/>
          </p:nvPr>
        </p:nvSpPr>
        <p:spPr/>
        <p:txBody>
          <a:bodyPr/>
          <a:lstStyle/>
          <a:p>
            <a:endParaRPr lang="ro-RO"/>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BC9DB0E-B7E6-4FF0-9D5C-5988FFC11B34}" type="slidenum">
              <a:rPr lang="ro-RO" smtClean="0"/>
              <a:t>‹#›</a:t>
            </a:fld>
            <a:endParaRPr lang="ro-RO"/>
          </a:p>
        </p:txBody>
      </p:sp>
    </p:spTree>
    <p:extLst>
      <p:ext uri="{BB962C8B-B14F-4D97-AF65-F5344CB8AC3E}">
        <p14:creationId xmlns:p14="http://schemas.microsoft.com/office/powerpoint/2010/main" val="584081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o-RO"/>
              <a:t>Faceți clic pentru a edita stilul de titlu coordonator</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a:t>Faceţi clic pentru a edita Master stiluri text</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7CFD1CAE-009F-4721-8ED8-B1467251439A}" type="datetimeFigureOut">
              <a:rPr lang="ro-RO" smtClean="0"/>
              <a:t>29.08.2024</a:t>
            </a:fld>
            <a:endParaRPr lang="ro-RO"/>
          </a:p>
        </p:txBody>
      </p:sp>
      <p:sp>
        <p:nvSpPr>
          <p:cNvPr id="5" name="Footer Placeholder 4"/>
          <p:cNvSpPr>
            <a:spLocks noGrp="1"/>
          </p:cNvSpPr>
          <p:nvPr>
            <p:ph type="ftr" sz="quarter" idx="11"/>
          </p:nvPr>
        </p:nvSpPr>
        <p:spPr/>
        <p:txBody>
          <a:bodyPr/>
          <a:lstStyle/>
          <a:p>
            <a:endParaRPr lang="ro-RO"/>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BC9DB0E-B7E6-4FF0-9D5C-5988FFC11B34}" type="slidenum">
              <a:rPr lang="ro-RO" smtClean="0"/>
              <a:t>‹#›</a:t>
            </a:fld>
            <a:endParaRPr lang="ro-RO"/>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28281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de vizită">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o-RO"/>
              <a:t>Faceți clic pentru a edita stilul de titlu coordonator</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o-RO"/>
              <a:t>Faceţi clic pentru a edita Master stiluri text</a:t>
            </a:r>
          </a:p>
        </p:txBody>
      </p:sp>
      <p:sp>
        <p:nvSpPr>
          <p:cNvPr id="5" name="Date Placeholder 4"/>
          <p:cNvSpPr>
            <a:spLocks noGrp="1"/>
          </p:cNvSpPr>
          <p:nvPr>
            <p:ph type="dt" sz="half" idx="10"/>
          </p:nvPr>
        </p:nvSpPr>
        <p:spPr/>
        <p:txBody>
          <a:bodyPr/>
          <a:lstStyle/>
          <a:p>
            <a:fld id="{7CFD1CAE-009F-4721-8ED8-B1467251439A}" type="datetimeFigureOut">
              <a:rPr lang="ro-RO" smtClean="0"/>
              <a:t>29.08.2024</a:t>
            </a:fld>
            <a:endParaRPr lang="ro-RO"/>
          </a:p>
        </p:txBody>
      </p:sp>
      <p:sp>
        <p:nvSpPr>
          <p:cNvPr id="6" name="Footer Placeholder 5"/>
          <p:cNvSpPr>
            <a:spLocks noGrp="1"/>
          </p:cNvSpPr>
          <p:nvPr>
            <p:ph type="ftr" sz="quarter" idx="11"/>
          </p:nvPr>
        </p:nvSpPr>
        <p:spPr/>
        <p:txBody>
          <a:bodyPr/>
          <a:lstStyle/>
          <a:p>
            <a:endParaRPr lang="ro-RO"/>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C9DB0E-B7E6-4FF0-9D5C-5988FFC11B34}" type="slidenum">
              <a:rPr lang="ro-RO" smtClean="0"/>
              <a:t>‹#›</a:t>
            </a:fld>
            <a:endParaRPr lang="ro-RO"/>
          </a:p>
        </p:txBody>
      </p:sp>
    </p:spTree>
    <p:extLst>
      <p:ext uri="{BB962C8B-B14F-4D97-AF65-F5344CB8AC3E}">
        <p14:creationId xmlns:p14="http://schemas.microsoft.com/office/powerpoint/2010/main" val="37872901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t carte de vizită">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o-RO"/>
              <a:t>Faceți clic pentru a edita stilul de titlu coordonator</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a:t>Faceţi clic pentru a edita Master stiluri text</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o-RO"/>
              <a:t>Faceţi clic pentru a edita Master stiluri text</a:t>
            </a:r>
          </a:p>
        </p:txBody>
      </p:sp>
      <p:sp>
        <p:nvSpPr>
          <p:cNvPr id="5" name="Date Placeholder 4"/>
          <p:cNvSpPr>
            <a:spLocks noGrp="1"/>
          </p:cNvSpPr>
          <p:nvPr>
            <p:ph type="dt" sz="half" idx="10"/>
          </p:nvPr>
        </p:nvSpPr>
        <p:spPr/>
        <p:txBody>
          <a:bodyPr/>
          <a:lstStyle/>
          <a:p>
            <a:fld id="{7CFD1CAE-009F-4721-8ED8-B1467251439A}" type="datetimeFigureOut">
              <a:rPr lang="ro-RO" smtClean="0"/>
              <a:t>29.08.2024</a:t>
            </a:fld>
            <a:endParaRPr lang="ro-RO"/>
          </a:p>
        </p:txBody>
      </p:sp>
      <p:sp>
        <p:nvSpPr>
          <p:cNvPr id="6" name="Footer Placeholder 5"/>
          <p:cNvSpPr>
            <a:spLocks noGrp="1"/>
          </p:cNvSpPr>
          <p:nvPr>
            <p:ph type="ftr" sz="quarter" idx="11"/>
          </p:nvPr>
        </p:nvSpPr>
        <p:spPr/>
        <p:txBody>
          <a:bodyPr/>
          <a:lstStyle/>
          <a:p>
            <a:endParaRPr lang="ro-RO"/>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C9DB0E-B7E6-4FF0-9D5C-5988FFC11B34}" type="slidenum">
              <a:rPr lang="ro-RO" smtClean="0"/>
              <a:t>‹#›</a:t>
            </a:fld>
            <a:endParaRPr lang="ro-RO"/>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724426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devărat sau fals">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o-RO"/>
              <a:t>Faceți clic pentru a edita stilul de titlu coordonator</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o-RO"/>
              <a:t>Faceţi clic pentru a edita Master stiluri text</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o-RO"/>
              <a:t>Faceţi clic pentru a edita Master stiluri text</a:t>
            </a:r>
          </a:p>
        </p:txBody>
      </p:sp>
      <p:sp>
        <p:nvSpPr>
          <p:cNvPr id="5" name="Date Placeholder 4"/>
          <p:cNvSpPr>
            <a:spLocks noGrp="1"/>
          </p:cNvSpPr>
          <p:nvPr>
            <p:ph type="dt" sz="half" idx="10"/>
          </p:nvPr>
        </p:nvSpPr>
        <p:spPr/>
        <p:txBody>
          <a:bodyPr/>
          <a:lstStyle/>
          <a:p>
            <a:fld id="{7CFD1CAE-009F-4721-8ED8-B1467251439A}" type="datetimeFigureOut">
              <a:rPr lang="ro-RO" smtClean="0"/>
              <a:t>29.08.2024</a:t>
            </a:fld>
            <a:endParaRPr lang="ro-RO"/>
          </a:p>
        </p:txBody>
      </p:sp>
      <p:sp>
        <p:nvSpPr>
          <p:cNvPr id="6" name="Footer Placeholder 5"/>
          <p:cNvSpPr>
            <a:spLocks noGrp="1"/>
          </p:cNvSpPr>
          <p:nvPr>
            <p:ph type="ftr" sz="quarter" idx="11"/>
          </p:nvPr>
        </p:nvSpPr>
        <p:spPr/>
        <p:txBody>
          <a:bodyPr/>
          <a:lstStyle/>
          <a:p>
            <a:endParaRPr lang="ro-RO"/>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BC9DB0E-B7E6-4FF0-9D5C-5988FFC11B34}" type="slidenum">
              <a:rPr lang="ro-RO" smtClean="0"/>
              <a:t>‹#›</a:t>
            </a:fld>
            <a:endParaRPr lang="ro-RO"/>
          </a:p>
        </p:txBody>
      </p:sp>
    </p:spTree>
    <p:extLst>
      <p:ext uri="{BB962C8B-B14F-4D97-AF65-F5344CB8AC3E}">
        <p14:creationId xmlns:p14="http://schemas.microsoft.com/office/powerpoint/2010/main" val="17471002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p:txBody>
          <a:bodyPr vert="eaVert" ancho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7CFD1CAE-009F-4721-8ED8-B1467251439A}" type="datetimeFigureOut">
              <a:rPr lang="ro-RO" smtClean="0"/>
              <a:t>29.08.2024</a:t>
            </a:fld>
            <a:endParaRPr lang="ro-RO"/>
          </a:p>
        </p:txBody>
      </p:sp>
      <p:sp>
        <p:nvSpPr>
          <p:cNvPr id="5" name="Footer Placeholder 4"/>
          <p:cNvSpPr>
            <a:spLocks noGrp="1"/>
          </p:cNvSpPr>
          <p:nvPr>
            <p:ph type="ftr" sz="quarter" idx="11"/>
          </p:nvPr>
        </p:nvSpPr>
        <p:spPr/>
        <p:txBody>
          <a:bodyPr/>
          <a:lstStyle/>
          <a:p>
            <a:endParaRPr lang="ro-RO"/>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C9DB0E-B7E6-4FF0-9D5C-5988FFC11B34}" type="slidenum">
              <a:rPr lang="ro-RO" smtClean="0"/>
              <a:t>‹#›</a:t>
            </a:fld>
            <a:endParaRPr lang="ro-RO"/>
          </a:p>
        </p:txBody>
      </p:sp>
    </p:spTree>
    <p:extLst>
      <p:ext uri="{BB962C8B-B14F-4D97-AF65-F5344CB8AC3E}">
        <p14:creationId xmlns:p14="http://schemas.microsoft.com/office/powerpoint/2010/main" val="3288104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7CFD1CAE-009F-4721-8ED8-B1467251439A}" type="datetimeFigureOut">
              <a:rPr lang="ro-RO" smtClean="0"/>
              <a:t>29.08.2024</a:t>
            </a:fld>
            <a:endParaRPr lang="ro-RO"/>
          </a:p>
        </p:txBody>
      </p:sp>
      <p:sp>
        <p:nvSpPr>
          <p:cNvPr id="5" name="Footer Placeholder 4"/>
          <p:cNvSpPr>
            <a:spLocks noGrp="1"/>
          </p:cNvSpPr>
          <p:nvPr>
            <p:ph type="ftr" sz="quarter" idx="11"/>
          </p:nvPr>
        </p:nvSpPr>
        <p:spPr/>
        <p:txBody>
          <a:bodyPr/>
          <a:lstStyle/>
          <a:p>
            <a:endParaRPr lang="ro-RO"/>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C9DB0E-B7E6-4FF0-9D5C-5988FFC11B34}" type="slidenum">
              <a:rPr lang="ro-RO" smtClean="0"/>
              <a:t>‹#›</a:t>
            </a:fld>
            <a:endParaRPr lang="ro-RO"/>
          </a:p>
        </p:txBody>
      </p:sp>
    </p:spTree>
    <p:extLst>
      <p:ext uri="{BB962C8B-B14F-4D97-AF65-F5344CB8AC3E}">
        <p14:creationId xmlns:p14="http://schemas.microsoft.com/office/powerpoint/2010/main" val="3558280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CFD1CAE-009F-4721-8ED8-B1467251439A}" type="datetimeFigureOut">
              <a:rPr lang="ro-RO" smtClean="0"/>
              <a:t>29.08.2024</a:t>
            </a:fld>
            <a:endParaRPr lang="ro-RO"/>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o-RO"/>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BC9DB0E-B7E6-4FF0-9D5C-5988FFC11B34}" type="slidenum">
              <a:rPr lang="ro-RO" smtClean="0"/>
              <a:t>‹#›</a:t>
            </a:fld>
            <a:endParaRPr lang="ro-RO"/>
          </a:p>
        </p:txBody>
      </p:sp>
    </p:spTree>
    <p:extLst>
      <p:ext uri="{BB962C8B-B14F-4D97-AF65-F5344CB8AC3E}">
        <p14:creationId xmlns:p14="http://schemas.microsoft.com/office/powerpoint/2010/main" val="6010196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ro.wikipedia.org/wiki/Web" TargetMode="External"/><Relationship Id="rId2" Type="http://schemas.openxmlformats.org/officeDocument/2006/relationships/hyperlink" Target="https://ro.wikipedia.org/wiki/Publica%C8%9Bie" TargetMode="Externa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sv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a:gsLst>
            <a:gs pos="1700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0"/>
            <a:ext cx="8335388" cy="6858000"/>
            <a:chOff x="0" y="0"/>
            <a:chExt cx="6184570" cy="5088399"/>
          </a:xfrm>
        </p:grpSpPr>
        <p:sp>
          <p:nvSpPr>
            <p:cNvPr id="3" name="Freeform 3"/>
            <p:cNvSpPr/>
            <p:nvPr/>
          </p:nvSpPr>
          <p:spPr>
            <a:xfrm>
              <a:off x="0" y="0"/>
              <a:ext cx="6184570" cy="5088399"/>
            </a:xfrm>
            <a:custGeom>
              <a:avLst/>
              <a:gdLst/>
              <a:ahLst/>
              <a:cxnLst/>
              <a:rect l="l" t="t" r="r" b="b"/>
              <a:pathLst>
                <a:path w="6184570" h="5088399">
                  <a:moveTo>
                    <a:pt x="3433653" y="2544200"/>
                  </a:moveTo>
                  <a:lnTo>
                    <a:pt x="6184570" y="5088399"/>
                  </a:lnTo>
                  <a:lnTo>
                    <a:pt x="2750917" y="5088399"/>
                  </a:lnTo>
                  <a:lnTo>
                    <a:pt x="0" y="2544200"/>
                  </a:lnTo>
                  <a:lnTo>
                    <a:pt x="2750917" y="0"/>
                  </a:lnTo>
                  <a:lnTo>
                    <a:pt x="6184570" y="0"/>
                  </a:lnTo>
                  <a:lnTo>
                    <a:pt x="3433653" y="2544200"/>
                  </a:lnTo>
                  <a:close/>
                </a:path>
              </a:pathLst>
            </a:custGeom>
            <a:solidFill>
              <a:srgbClr val="EAE9E9"/>
            </a:solidFill>
          </p:spPr>
        </p:sp>
        <p:sp>
          <p:nvSpPr>
            <p:cNvPr id="4" name="Freeform 4"/>
            <p:cNvSpPr/>
            <p:nvPr/>
          </p:nvSpPr>
          <p:spPr>
            <a:xfrm>
              <a:off x="0" y="0"/>
              <a:ext cx="6184570" cy="5088399"/>
            </a:xfrm>
            <a:custGeom>
              <a:avLst/>
              <a:gdLst/>
              <a:ahLst/>
              <a:cxnLst/>
              <a:rect l="l" t="t" r="r" b="b"/>
              <a:pathLst>
                <a:path w="6184570" h="5088399">
                  <a:moveTo>
                    <a:pt x="3433653" y="2544200"/>
                  </a:moveTo>
                  <a:lnTo>
                    <a:pt x="6184570" y="5088399"/>
                  </a:lnTo>
                  <a:lnTo>
                    <a:pt x="2750917" y="5088399"/>
                  </a:lnTo>
                  <a:lnTo>
                    <a:pt x="0" y="2544200"/>
                  </a:lnTo>
                  <a:lnTo>
                    <a:pt x="2750917" y="0"/>
                  </a:lnTo>
                  <a:lnTo>
                    <a:pt x="6184570" y="0"/>
                  </a:lnTo>
                  <a:lnTo>
                    <a:pt x="3433653" y="2544200"/>
                  </a:lnTo>
                  <a:close/>
                </a:path>
              </a:pathLst>
            </a:custGeom>
            <a:blipFill>
              <a:blip r:embed="rId2"/>
              <a:stretch>
                <a:fillRect l="-23413"/>
              </a:stretch>
            </a:blipFill>
          </p:spPr>
        </p:sp>
      </p:grpSp>
      <p:sp>
        <p:nvSpPr>
          <p:cNvPr id="5" name="Freeform 5"/>
          <p:cNvSpPr/>
          <p:nvPr/>
        </p:nvSpPr>
        <p:spPr>
          <a:xfrm flipH="1">
            <a:off x="6404269" y="685800"/>
            <a:ext cx="5101931" cy="1556089"/>
          </a:xfrm>
          <a:custGeom>
            <a:avLst/>
            <a:gdLst/>
            <a:ahLst/>
            <a:cxnLst/>
            <a:rect l="l" t="t" r="r" b="b"/>
            <a:pathLst>
              <a:path w="7652897" h="2334133">
                <a:moveTo>
                  <a:pt x="7652897" y="0"/>
                </a:moveTo>
                <a:lnTo>
                  <a:pt x="0" y="0"/>
                </a:lnTo>
                <a:lnTo>
                  <a:pt x="0" y="2334133"/>
                </a:lnTo>
                <a:lnTo>
                  <a:pt x="7652897" y="2334133"/>
                </a:lnTo>
                <a:lnTo>
                  <a:pt x="7652897"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flipH="1">
            <a:off x="6404269" y="3925013"/>
            <a:ext cx="4876800" cy="301475"/>
          </a:xfrm>
          <a:custGeom>
            <a:avLst/>
            <a:gdLst/>
            <a:ahLst/>
            <a:cxnLst/>
            <a:rect l="l" t="t" r="r" b="b"/>
            <a:pathLst>
              <a:path w="7315200" h="452212">
                <a:moveTo>
                  <a:pt x="7315200" y="0"/>
                </a:moveTo>
                <a:lnTo>
                  <a:pt x="0" y="0"/>
                </a:lnTo>
                <a:lnTo>
                  <a:pt x="0" y="452212"/>
                </a:lnTo>
                <a:lnTo>
                  <a:pt x="7315200" y="452212"/>
                </a:lnTo>
                <a:lnTo>
                  <a:pt x="731520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7421457" y="4425989"/>
            <a:ext cx="1095222" cy="1059987"/>
          </a:xfrm>
          <a:custGeom>
            <a:avLst/>
            <a:gdLst/>
            <a:ahLst/>
            <a:cxnLst/>
            <a:rect l="l" t="t" r="r" b="b"/>
            <a:pathLst>
              <a:path w="1642833" h="1589980">
                <a:moveTo>
                  <a:pt x="0" y="0"/>
                </a:moveTo>
                <a:lnTo>
                  <a:pt x="1642833" y="0"/>
                </a:lnTo>
                <a:lnTo>
                  <a:pt x="1642833" y="1589981"/>
                </a:lnTo>
                <a:lnTo>
                  <a:pt x="0" y="1589981"/>
                </a:lnTo>
                <a:lnTo>
                  <a:pt x="0" y="0"/>
                </a:lnTo>
                <a:close/>
              </a:path>
            </a:pathLst>
          </a:custGeom>
          <a:blipFill>
            <a:blip r:embed="rId7"/>
            <a:stretch>
              <a:fillRect/>
            </a:stretch>
          </a:blipFill>
        </p:spPr>
      </p:sp>
      <p:sp>
        <p:nvSpPr>
          <p:cNvPr id="8" name="Freeform 8"/>
          <p:cNvSpPr/>
          <p:nvPr/>
        </p:nvSpPr>
        <p:spPr>
          <a:xfrm>
            <a:off x="8516679" y="4514179"/>
            <a:ext cx="1166059" cy="847635"/>
          </a:xfrm>
          <a:custGeom>
            <a:avLst/>
            <a:gdLst/>
            <a:ahLst/>
            <a:cxnLst/>
            <a:rect l="l" t="t" r="r" b="b"/>
            <a:pathLst>
              <a:path w="1749088" h="1271452">
                <a:moveTo>
                  <a:pt x="0" y="0"/>
                </a:moveTo>
                <a:lnTo>
                  <a:pt x="1749088" y="0"/>
                </a:lnTo>
                <a:lnTo>
                  <a:pt x="1749088" y="1271453"/>
                </a:lnTo>
                <a:lnTo>
                  <a:pt x="0" y="1271453"/>
                </a:lnTo>
                <a:lnTo>
                  <a:pt x="0" y="0"/>
                </a:lnTo>
                <a:close/>
              </a:path>
            </a:pathLst>
          </a:custGeom>
          <a:blipFill>
            <a:blip r:embed="rId8"/>
            <a:stretch>
              <a:fillRect/>
            </a:stretch>
          </a:blipFill>
        </p:spPr>
      </p:sp>
      <p:sp>
        <p:nvSpPr>
          <p:cNvPr id="9" name="Freeform 9"/>
          <p:cNvSpPr/>
          <p:nvPr/>
        </p:nvSpPr>
        <p:spPr>
          <a:xfrm>
            <a:off x="9891522" y="4498561"/>
            <a:ext cx="1676999" cy="878872"/>
          </a:xfrm>
          <a:custGeom>
            <a:avLst/>
            <a:gdLst/>
            <a:ahLst/>
            <a:cxnLst/>
            <a:rect l="l" t="t" r="r" b="b"/>
            <a:pathLst>
              <a:path w="2515499" h="1318308">
                <a:moveTo>
                  <a:pt x="0" y="0"/>
                </a:moveTo>
                <a:lnTo>
                  <a:pt x="2515499" y="0"/>
                </a:lnTo>
                <a:lnTo>
                  <a:pt x="2515499" y="1318308"/>
                </a:lnTo>
                <a:lnTo>
                  <a:pt x="0" y="1318308"/>
                </a:lnTo>
                <a:lnTo>
                  <a:pt x="0" y="0"/>
                </a:lnTo>
                <a:close/>
              </a:path>
            </a:pathLst>
          </a:custGeom>
          <a:blipFill>
            <a:blip r:embed="rId9"/>
            <a:stretch>
              <a:fillRect/>
            </a:stretch>
          </a:blipFill>
        </p:spPr>
      </p:sp>
      <p:sp>
        <p:nvSpPr>
          <p:cNvPr id="10" name="TextBox 10"/>
          <p:cNvSpPr txBox="1"/>
          <p:nvPr/>
        </p:nvSpPr>
        <p:spPr>
          <a:xfrm>
            <a:off x="6404269" y="2494150"/>
            <a:ext cx="4542629" cy="1249894"/>
          </a:xfrm>
          <a:prstGeom prst="rect">
            <a:avLst/>
          </a:prstGeom>
        </p:spPr>
        <p:txBody>
          <a:bodyPr lIns="0" tIns="0" rIns="0" bIns="0" rtlCol="0" anchor="t">
            <a:spAutoFit/>
          </a:bodyPr>
          <a:lstStyle/>
          <a:p>
            <a:pPr>
              <a:lnSpc>
                <a:spcPts val="6684"/>
              </a:lnSpc>
            </a:pPr>
            <a:r>
              <a:rPr lang="en-US" sz="6684" dirty="0">
                <a:solidFill>
                  <a:srgbClr val="1E1E24"/>
                </a:solidFill>
                <a:latin typeface="League Spartan"/>
              </a:rPr>
              <a:t>PROIECT</a:t>
            </a:r>
          </a:p>
          <a:p>
            <a:pPr>
              <a:lnSpc>
                <a:spcPts val="3017"/>
              </a:lnSpc>
            </a:pPr>
            <a:r>
              <a:rPr lang="en-US" sz="3017" dirty="0">
                <a:solidFill>
                  <a:srgbClr val="1E1E24"/>
                </a:solidFill>
                <a:latin typeface="League Spartan"/>
              </a:rPr>
              <a:t>„TRASEE ECO-SMART”</a:t>
            </a:r>
          </a:p>
        </p:txBody>
      </p:sp>
      <p:sp>
        <p:nvSpPr>
          <p:cNvPr id="12" name="CasetăText 11">
            <a:extLst>
              <a:ext uri="{FF2B5EF4-FFF2-40B4-BE49-F238E27FC236}">
                <a16:creationId xmlns:a16="http://schemas.microsoft.com/office/drawing/2014/main" id="{CA2E31AA-858E-03D2-D571-4173AF7728F3}"/>
              </a:ext>
            </a:extLst>
          </p:cNvPr>
          <p:cNvSpPr txBox="1"/>
          <p:nvPr/>
        </p:nvSpPr>
        <p:spPr>
          <a:xfrm>
            <a:off x="3048000" y="3244334"/>
            <a:ext cx="6096000" cy="369332"/>
          </a:xfrm>
          <a:prstGeom prst="rect">
            <a:avLst/>
          </a:prstGeom>
          <a:noFill/>
        </p:spPr>
        <p:txBody>
          <a:bodyPr wrap="square">
            <a:spAutoFit/>
          </a:bodyPr>
          <a:lstStyle/>
          <a:p>
            <a:r>
              <a:rPr lang="ro-RO" dirty="0"/>
              <a:t>Conținut mapă Activitate 33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DD548C0-D6B8-1B4E-B014-57F6137DE8A0}"/>
              </a:ext>
            </a:extLst>
          </p:cNvPr>
          <p:cNvSpPr>
            <a:spLocks noGrp="1"/>
          </p:cNvSpPr>
          <p:nvPr>
            <p:ph type="title"/>
          </p:nvPr>
        </p:nvSpPr>
        <p:spPr>
          <a:xfrm>
            <a:off x="2592925" y="624110"/>
            <a:ext cx="8911687" cy="827701"/>
          </a:xfrm>
        </p:spPr>
        <p:txBody>
          <a:bodyPr>
            <a:normAutofit fontScale="90000"/>
          </a:bodyPr>
          <a:lstStyle/>
          <a:p>
            <a:r>
              <a:rPr lang="ro-RO" sz="24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3100" b="1" u="sng" dirty="0">
                <a:solidFill>
                  <a:srgbClr val="00B050"/>
                </a:solidFill>
                <a:latin typeface="Calibri" panose="020F0502020204030204" pitchFamily="34" charset="0"/>
                <a:ea typeface="Calibri" panose="020F0502020204030204" pitchFamily="34" charset="0"/>
                <a:cs typeface="Calibri" panose="020F0502020204030204" pitchFamily="34" charset="0"/>
              </a:rPr>
              <a:t>Obiectivele proiectului</a:t>
            </a:r>
            <a:r>
              <a:rPr lang="ro-RO" sz="3100" b="1" dirty="0">
                <a:solidFill>
                  <a:srgbClr val="00B050"/>
                </a:solidFill>
                <a:latin typeface="Calibri" panose="020F0502020204030204" pitchFamily="34" charset="0"/>
                <a:ea typeface="Calibri" panose="020F0502020204030204" pitchFamily="34" charset="0"/>
                <a:cs typeface="Calibri" panose="020F0502020204030204" pitchFamily="34" charset="0"/>
              </a:rPr>
              <a:t>:</a:t>
            </a:r>
            <a:br>
              <a:rPr lang="ro-RO" sz="2400" b="1" dirty="0">
                <a:solidFill>
                  <a:srgbClr val="00B050"/>
                </a:solidFill>
                <a:latin typeface="Calibri" panose="020F0502020204030204" pitchFamily="34" charset="0"/>
                <a:ea typeface="Calibri" panose="020F0502020204030204" pitchFamily="34" charset="0"/>
                <a:cs typeface="Calibri" panose="020F0502020204030204" pitchFamily="34" charset="0"/>
              </a:rPr>
            </a:br>
            <a:r>
              <a:rPr lang="ro-RO" sz="2400" b="1" u="sng" dirty="0">
                <a:solidFill>
                  <a:srgbClr val="00B050"/>
                </a:solidFill>
                <a:latin typeface="Calibri" panose="020F0502020204030204" pitchFamily="34" charset="0"/>
                <a:ea typeface="Calibri" panose="020F0502020204030204" pitchFamily="34" charset="0"/>
                <a:cs typeface="Calibri" panose="020F0502020204030204" pitchFamily="34" charset="0"/>
              </a:rPr>
              <a:t>Obiectiv General</a:t>
            </a:r>
            <a:r>
              <a:rPr lang="ro-RO" sz="2400" b="1" dirty="0">
                <a:solidFill>
                  <a:srgbClr val="00B050"/>
                </a:solidFill>
                <a:latin typeface="Calibri" panose="020F0502020204030204" pitchFamily="34" charset="0"/>
                <a:ea typeface="Calibri" panose="020F0502020204030204" pitchFamily="34" charset="0"/>
                <a:cs typeface="Calibri" panose="020F0502020204030204" pitchFamily="34" charset="0"/>
              </a:rPr>
              <a:t>:</a:t>
            </a:r>
          </a:p>
        </p:txBody>
      </p:sp>
      <p:sp>
        <p:nvSpPr>
          <p:cNvPr id="3" name="Substituent conținut 2">
            <a:extLst>
              <a:ext uri="{FF2B5EF4-FFF2-40B4-BE49-F238E27FC236}">
                <a16:creationId xmlns:a16="http://schemas.microsoft.com/office/drawing/2014/main" id="{4AA90A88-47B0-4A5F-E810-0F34680B369B}"/>
              </a:ext>
            </a:extLst>
          </p:cNvPr>
          <p:cNvSpPr>
            <a:spLocks noGrp="1"/>
          </p:cNvSpPr>
          <p:nvPr>
            <p:ph idx="1"/>
          </p:nvPr>
        </p:nvSpPr>
        <p:spPr>
          <a:xfrm>
            <a:off x="1708484" y="1941095"/>
            <a:ext cx="9796128" cy="3416968"/>
          </a:xfrm>
        </p:spPr>
        <p:txBody>
          <a:bodyPr>
            <a:normAutofit/>
          </a:bodyPr>
          <a:lstStyle/>
          <a:p>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Proiectul de cooperare are ca obiectiv general Stimularea turismului prin identificarea și valorificarea obiectivelor locale din teritoriile GAL-urilor partenere, utilizând metode inovative și interactive.</a:t>
            </a:r>
          </a:p>
          <a:p>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Scopul proiectului este de a crește vizibilitatea zonelor acoperite de grupurile de acțiune locală prin intermediul utilizării noilor tehnologii, contribuind la creșterea imaginii și identității turistice specifice fiecărei zone.</a:t>
            </a:r>
          </a:p>
          <a:p>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Astfel, dezvoltarea gradului de cunoaștere a zonelor turistice de către populație poate duce la majorarea numărului de turiști care pot alege ca destinație de vacanță una din zonele ocupate de teritoriile GAL-urilor partenere</a:t>
            </a:r>
            <a:r>
              <a:rPr lang="ro-RO" sz="2000" b="0" i="0" u="none" strike="noStrik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endParaRPr lang="ro-RO" dirty="0"/>
          </a:p>
        </p:txBody>
      </p:sp>
      <p:pic>
        <p:nvPicPr>
          <p:cNvPr id="4" name="Picture 3">
            <a:extLst>
              <a:ext uri="{FF2B5EF4-FFF2-40B4-BE49-F238E27FC236}">
                <a16:creationId xmlns:a16="http://schemas.microsoft.com/office/drawing/2014/main" id="{7F20FC20-E63E-228F-4B6D-64FC75F4F7C9}"/>
              </a:ext>
            </a:extLst>
          </p:cNvPr>
          <p:cNvPicPr>
            <a:picLocks noChangeAspect="1"/>
          </p:cNvPicPr>
          <p:nvPr/>
        </p:nvPicPr>
        <p:blipFill>
          <a:blip r:embed="rId2"/>
          <a:stretch>
            <a:fillRect/>
          </a:stretch>
        </p:blipFill>
        <p:spPr>
          <a:xfrm>
            <a:off x="3911600" y="5436571"/>
            <a:ext cx="4218797" cy="1056731"/>
          </a:xfrm>
          <a:prstGeom prst="rect">
            <a:avLst/>
          </a:prstGeom>
        </p:spPr>
      </p:pic>
    </p:spTree>
    <p:extLst>
      <p:ext uri="{BB962C8B-B14F-4D97-AF65-F5344CB8AC3E}">
        <p14:creationId xmlns:p14="http://schemas.microsoft.com/office/powerpoint/2010/main" val="3212639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A910506-E25A-F3DD-CA82-1FB11FB8D9D0}"/>
              </a:ext>
            </a:extLst>
          </p:cNvPr>
          <p:cNvSpPr>
            <a:spLocks noGrp="1"/>
          </p:cNvSpPr>
          <p:nvPr>
            <p:ph type="title"/>
          </p:nvPr>
        </p:nvSpPr>
        <p:spPr>
          <a:xfrm>
            <a:off x="1700463" y="729916"/>
            <a:ext cx="9804149" cy="497305"/>
          </a:xfrm>
        </p:spPr>
        <p:txBody>
          <a:bodyPr>
            <a:normAutofit fontScale="90000"/>
          </a:bodyPr>
          <a:lstStyle/>
          <a:p>
            <a:r>
              <a:rPr lang="it-IT" sz="2700" b="1" i="0" u="sng"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Obiectivele specifice ale proiectului sunt: </a:t>
            </a:r>
            <a:br>
              <a:rPr lang="it-IT" sz="3600" b="0" i="0" u="none" strike="noStrike" baseline="0" dirty="0">
                <a:solidFill>
                  <a:srgbClr val="000000"/>
                </a:solidFill>
                <a:latin typeface="Trebuchet MS" panose="020B0603020202020204" pitchFamily="34" charset="0"/>
              </a:rPr>
            </a:br>
            <a:endParaRPr lang="ro-RO" dirty="0"/>
          </a:p>
        </p:txBody>
      </p:sp>
      <p:sp>
        <p:nvSpPr>
          <p:cNvPr id="3" name="Substituent conținut 2">
            <a:extLst>
              <a:ext uri="{FF2B5EF4-FFF2-40B4-BE49-F238E27FC236}">
                <a16:creationId xmlns:a16="http://schemas.microsoft.com/office/drawing/2014/main" id="{2965E37E-ADB9-7D1C-DA3A-770B5EE32970}"/>
              </a:ext>
            </a:extLst>
          </p:cNvPr>
          <p:cNvSpPr>
            <a:spLocks noGrp="1"/>
          </p:cNvSpPr>
          <p:nvPr>
            <p:ph idx="1"/>
          </p:nvPr>
        </p:nvSpPr>
        <p:spPr>
          <a:xfrm>
            <a:off x="1564105" y="1483896"/>
            <a:ext cx="9940507" cy="3874167"/>
          </a:xfrm>
        </p:spPr>
        <p:txBody>
          <a:bodyPr>
            <a:normAutofit fontScale="92500" lnSpcReduction="20000"/>
          </a:bodyPr>
          <a:lstStyle/>
          <a:p>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1. Consolidarea capacității echipei de proiect și stimularea implicării comunității în identificarea și valorificarea resurselor turistice. </a:t>
            </a:r>
          </a:p>
          <a:p>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2. Realizarea unei aplicații software interactive cu elemente QR care va centraliza informații privind obiectivele turistice identificate, harta interactiva, trasee turistice, puncte gastronomice, producători locali </a:t>
            </a:r>
          </a:p>
          <a:p>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3. Realizarea unui site inovativ în care este integrată aplicația software, ghidul turistic în format digital cu elemente QR, adaptat persoanelor cu deficiențe de vedere sau de auz. </a:t>
            </a:r>
          </a:p>
          <a:p>
            <a:r>
              <a:rPr lang="it-IT"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4. Promovarea potențialului turistic al zonei prin organizarea de trasee demonstrative și festivaluri locale. </a:t>
            </a:r>
          </a:p>
          <a:p>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Necesitatea și oportunitatea proiectului este dată de nevoia de a crește vizibilitatea zonelor acoperite de Grupurile de Acțiune </a:t>
            </a:r>
            <a:r>
              <a:rPr lang="ro-RO" sz="2000" dirty="0">
                <a:solidFill>
                  <a:srgbClr val="00B050"/>
                </a:solidFill>
                <a:latin typeface="Calibri" panose="020F0502020204030204" pitchFamily="34" charset="0"/>
                <a:ea typeface="Calibri" panose="020F0502020204030204" pitchFamily="34" charset="0"/>
                <a:cs typeface="Calibri" panose="020F0502020204030204" pitchFamily="34" charset="0"/>
              </a:rPr>
              <a:t>L</a:t>
            </a:r>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ocală prin intermediul utilizării noilor tehnologii, contribuind la creșterea imaginii și identității turistice specifice fiecărei zone atât </a:t>
            </a:r>
            <a:r>
              <a:rPr lang="ro-RO" sz="2000" dirty="0">
                <a:solidFill>
                  <a:srgbClr val="00B050"/>
                </a:solidFill>
                <a:latin typeface="Calibri" panose="020F0502020204030204" pitchFamily="34" charset="0"/>
                <a:ea typeface="Calibri" panose="020F0502020204030204" pitchFamily="34" charset="0"/>
                <a:cs typeface="Calibri" panose="020F0502020204030204" pitchFamily="34" charset="0"/>
              </a:rPr>
              <a:t>î</a:t>
            </a:r>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n perioada de implementare de 21 luni ,monitorizare proiect, precum </a:t>
            </a:r>
            <a:r>
              <a:rPr lang="ro-RO" sz="2000" dirty="0">
                <a:solidFill>
                  <a:srgbClr val="00B050"/>
                </a:solidFill>
                <a:latin typeface="Calibri" panose="020F0502020204030204" pitchFamily="34" charset="0"/>
                <a:ea typeface="Calibri" panose="020F0502020204030204" pitchFamily="34" charset="0"/>
                <a:cs typeface="Calibri" panose="020F0502020204030204" pitchFamily="34" charset="0"/>
              </a:rPr>
              <a:t>ș</a:t>
            </a:r>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i după, asigurând astfel sustenabilitatea proiectului. </a:t>
            </a:r>
          </a:p>
          <a:p>
            <a:endParaRPr lang="ro-RO" dirty="0"/>
          </a:p>
        </p:txBody>
      </p:sp>
      <p:pic>
        <p:nvPicPr>
          <p:cNvPr id="4" name="Picture 3">
            <a:extLst>
              <a:ext uri="{FF2B5EF4-FFF2-40B4-BE49-F238E27FC236}">
                <a16:creationId xmlns:a16="http://schemas.microsoft.com/office/drawing/2014/main" id="{E4D95741-E639-0C96-81C6-3FC81B49B004}"/>
              </a:ext>
            </a:extLst>
          </p:cNvPr>
          <p:cNvPicPr>
            <a:picLocks noChangeAspect="1"/>
          </p:cNvPicPr>
          <p:nvPr/>
        </p:nvPicPr>
        <p:blipFill>
          <a:blip r:embed="rId2"/>
          <a:stretch>
            <a:fillRect/>
          </a:stretch>
        </p:blipFill>
        <p:spPr>
          <a:xfrm>
            <a:off x="3911600" y="5436571"/>
            <a:ext cx="4218797" cy="1056731"/>
          </a:xfrm>
          <a:prstGeom prst="rect">
            <a:avLst/>
          </a:prstGeom>
        </p:spPr>
      </p:pic>
    </p:spTree>
    <p:extLst>
      <p:ext uri="{BB962C8B-B14F-4D97-AF65-F5344CB8AC3E}">
        <p14:creationId xmlns:p14="http://schemas.microsoft.com/office/powerpoint/2010/main" val="3912097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stituent conținut 2">
            <a:extLst>
              <a:ext uri="{FF2B5EF4-FFF2-40B4-BE49-F238E27FC236}">
                <a16:creationId xmlns:a16="http://schemas.microsoft.com/office/drawing/2014/main" id="{0258B295-906F-A0A2-A506-638A0A4947B3}"/>
              </a:ext>
            </a:extLst>
          </p:cNvPr>
          <p:cNvSpPr>
            <a:spLocks noGrp="1"/>
          </p:cNvSpPr>
          <p:nvPr>
            <p:ph idx="1"/>
          </p:nvPr>
        </p:nvSpPr>
        <p:spPr>
          <a:xfrm>
            <a:off x="1524001" y="473242"/>
            <a:ext cx="10282988" cy="4963329"/>
          </a:xfrm>
        </p:spPr>
        <p:txBody>
          <a:bodyPr>
            <a:noAutofit/>
          </a:bodyPr>
          <a:lstStyle/>
          <a:p>
            <a:r>
              <a:rPr lang="ro-RO"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Astfel , dezvoltarea gradului de cunoaștere a zonelor turistice de către populație poate duce la majorarea numărului de turiști care vor alege ca destinație de vacanță una din zonele ocupate de teritoriile GAL-urilor partenere. Scopul prezentului proiect este acela de punere în valoare a potențialului turistic din teritoriile ocupate de către Grupurile de Acțiune </a:t>
            </a:r>
            <a:r>
              <a:rPr lang="ro-RO" dirty="0">
                <a:solidFill>
                  <a:srgbClr val="00B050"/>
                </a:solidFill>
                <a:latin typeface="Calibri" panose="020F0502020204030204" pitchFamily="34" charset="0"/>
                <a:ea typeface="Calibri" panose="020F0502020204030204" pitchFamily="34" charset="0"/>
                <a:cs typeface="Calibri" panose="020F0502020204030204" pitchFamily="34" charset="0"/>
              </a:rPr>
              <a:t>L</a:t>
            </a:r>
            <a:r>
              <a:rPr lang="ro-RO"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ocală partenere, informarea populației cu privire la obiectivele turistice prezente în teritoriu, precum și realizarea de activități privind promovarea turismului durabil prin utilizarea de noi tehnologii. În cadrul proiectului vor fi identificate noi resurse cu potențial turistic în completarea celor deja consacrate în zonă. </a:t>
            </a:r>
          </a:p>
          <a:p>
            <a:r>
              <a:rPr lang="ro-RO" dirty="0">
                <a:solidFill>
                  <a:srgbClr val="00B050"/>
                </a:solidFill>
                <a:latin typeface="Calibri" panose="020F0502020204030204" pitchFamily="34" charset="0"/>
                <a:ea typeface="Calibri" panose="020F0502020204030204" pitchFamily="34" charset="0"/>
                <a:cs typeface="Calibri" panose="020F0502020204030204" pitchFamily="34" charset="0"/>
              </a:rPr>
              <a:t>D</a:t>
            </a:r>
            <a:r>
              <a:rPr lang="ro-RO"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ezvoltarea unui turism activ, reprezentat prin îmbinarea obiectivelor turistice naturale și culturale cu practicarea de sporturi recreative pentru copii și adulți (precum realizare activități: </a:t>
            </a:r>
            <a:r>
              <a:rPr lang="ro-RO" b="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Forestbike</a:t>
            </a:r>
            <a:r>
              <a:rPr lang="ro-RO"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fotbal, jogging, tenis de masă, tenis de câmp, baschet, badminton), poate duce la dezvoltarea turistică a teritoriilor ocupate de GAL-urile participante. Ne dorim promovarea unui tip de turism „virgin” cu bucuria descoperirii unor cărări neumblate, legende și locuri pline de poveste si de frumusețe sălbatică. Prin creșterea și dezvoltarea atractivității teritoriilor ocupate de GAL-urile partenere ca și destinație turistică se înțelege identificarea și dezvoltarea unor obiective turistice și puncte gastronomice locale.</a:t>
            </a:r>
          </a:p>
          <a:p>
            <a:r>
              <a:rPr lang="ro-RO"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Crearea unor rute turistice naturale și culturale reprezintă o atracție turistică deosebit de căutată de turiști. Prin acest proiect ne propunem să descoperim teritoriul GAL, să </a:t>
            </a:r>
            <a:r>
              <a:rPr lang="ro-RO" dirty="0">
                <a:solidFill>
                  <a:srgbClr val="00B050"/>
                </a:solidFill>
                <a:latin typeface="Calibri" panose="020F0502020204030204" pitchFamily="34" charset="0"/>
                <a:ea typeface="Calibri" panose="020F0502020204030204" pitchFamily="34" charset="0"/>
                <a:cs typeface="Calibri" panose="020F0502020204030204" pitchFamily="34" charset="0"/>
              </a:rPr>
              <a:t>î</a:t>
            </a:r>
            <a:r>
              <a:rPr lang="ro-RO"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nvățăm să-l promovăm </a:t>
            </a:r>
            <a:r>
              <a:rPr lang="ro-RO" dirty="0">
                <a:solidFill>
                  <a:srgbClr val="00B050"/>
                </a:solidFill>
                <a:latin typeface="Calibri" panose="020F0502020204030204" pitchFamily="34" charset="0"/>
                <a:ea typeface="Calibri" panose="020F0502020204030204" pitchFamily="34" charset="0"/>
                <a:cs typeface="Calibri" panose="020F0502020204030204" pitchFamily="34" charset="0"/>
              </a:rPr>
              <a:t>ș</a:t>
            </a:r>
            <a:r>
              <a:rPr lang="ro-RO"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i să transmitem pe toate canalele o invitație la un turism ecologic și responsabil. 	</a:t>
            </a:r>
          </a:p>
          <a:p>
            <a:endParaRPr lang="ro-RO" dirty="0"/>
          </a:p>
        </p:txBody>
      </p:sp>
      <p:pic>
        <p:nvPicPr>
          <p:cNvPr id="4" name="Picture 3">
            <a:extLst>
              <a:ext uri="{FF2B5EF4-FFF2-40B4-BE49-F238E27FC236}">
                <a16:creationId xmlns:a16="http://schemas.microsoft.com/office/drawing/2014/main" id="{CB74DB8E-D11F-B7EC-179F-6DA364A938CA}"/>
              </a:ext>
            </a:extLst>
          </p:cNvPr>
          <p:cNvPicPr>
            <a:picLocks noChangeAspect="1"/>
          </p:cNvPicPr>
          <p:nvPr/>
        </p:nvPicPr>
        <p:blipFill>
          <a:blip r:embed="rId2"/>
          <a:stretch>
            <a:fillRect/>
          </a:stretch>
        </p:blipFill>
        <p:spPr>
          <a:xfrm>
            <a:off x="3911600" y="5436571"/>
            <a:ext cx="4218797" cy="1056731"/>
          </a:xfrm>
          <a:prstGeom prst="rect">
            <a:avLst/>
          </a:prstGeom>
        </p:spPr>
      </p:pic>
    </p:spTree>
    <p:extLst>
      <p:ext uri="{BB962C8B-B14F-4D97-AF65-F5344CB8AC3E}">
        <p14:creationId xmlns:p14="http://schemas.microsoft.com/office/powerpoint/2010/main" val="2864609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535FEC4-D7B0-BAFD-C24C-6CE66AC7B652}"/>
              </a:ext>
            </a:extLst>
          </p:cNvPr>
          <p:cNvSpPr>
            <a:spLocks noGrp="1"/>
          </p:cNvSpPr>
          <p:nvPr>
            <p:ph type="title"/>
          </p:nvPr>
        </p:nvSpPr>
        <p:spPr>
          <a:xfrm>
            <a:off x="1732547" y="649705"/>
            <a:ext cx="9677400" cy="577516"/>
          </a:xfrm>
        </p:spPr>
        <p:txBody>
          <a:bodyPr>
            <a:noAutofit/>
          </a:bodyPr>
          <a:lstStyle/>
          <a:p>
            <a:r>
              <a:rPr lang="ro-RO"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Preambul</a:t>
            </a:r>
          </a:p>
        </p:txBody>
      </p:sp>
      <p:sp>
        <p:nvSpPr>
          <p:cNvPr id="3" name="Substituent conținut 2">
            <a:extLst>
              <a:ext uri="{FF2B5EF4-FFF2-40B4-BE49-F238E27FC236}">
                <a16:creationId xmlns:a16="http://schemas.microsoft.com/office/drawing/2014/main" id="{1CC8FDF4-9AC3-E2D9-8CFB-EBA03921CE40}"/>
              </a:ext>
            </a:extLst>
          </p:cNvPr>
          <p:cNvSpPr>
            <a:spLocks noGrp="1"/>
          </p:cNvSpPr>
          <p:nvPr>
            <p:ph idx="1"/>
          </p:nvPr>
        </p:nvSpPr>
        <p:spPr>
          <a:xfrm>
            <a:off x="1147011" y="1395663"/>
            <a:ext cx="10262936" cy="4588042"/>
          </a:xfrm>
        </p:spPr>
        <p:txBody>
          <a:bodyPr>
            <a:normAutofit/>
          </a:bodyPr>
          <a:lstStyle/>
          <a:p>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La nivelul Uniunii Europene există un trend pozitiv privind practicarea turismului activ, în special în rândul statelor dezvoltate.</a:t>
            </a:r>
          </a:p>
          <a:p>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În ultimii 20 ani, una dintre formele de turism activ care a înregistrat </a:t>
            </a:r>
            <a:r>
              <a:rPr lang="ro-RO" sz="2000" b="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creşteri</a:t>
            </a:r>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semnificative o reprezintă cicloturismul/ turismul pe bicicletă, asociat de cele mai multe ori cu alte forme de turism de nișă (turism gastronomic, ecoturism, agroturism, turism sportiv sau turism cultural).</a:t>
            </a:r>
          </a:p>
          <a:p>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România a început să devină o destinație tot mai apreciată pentru aventurierii pe două roți, potențialul cicloturistic românesc fiind localizat cu precădere în zonele montane </a:t>
            </a:r>
            <a:r>
              <a:rPr lang="ro-RO" sz="2000" b="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şi</a:t>
            </a:r>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submontane, dar </a:t>
            </a:r>
            <a:r>
              <a:rPr lang="ro-RO" sz="2000" b="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şi</a:t>
            </a:r>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de-a lungul marilor râuri. Se estimează că România atrage anual aproximativ 3.000 – 4.000 </a:t>
            </a:r>
            <a:r>
              <a:rPr lang="ro-RO" sz="2000" b="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cicloturişti</a:t>
            </a:r>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străini </a:t>
            </a:r>
            <a:r>
              <a:rPr lang="ro-RO" sz="2000" b="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şi</a:t>
            </a:r>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sub 1.000 </a:t>
            </a:r>
            <a:r>
              <a:rPr lang="ro-RO" sz="2000" b="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cicloturişti</a:t>
            </a:r>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români care fac sistematic </a:t>
            </a:r>
            <a:r>
              <a:rPr lang="ro-RO" sz="2000" b="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ieşiri</a:t>
            </a:r>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mai lungi (peste 3 zile), aproximativ 4.000 – 5.000 </a:t>
            </a:r>
            <a:r>
              <a:rPr lang="ro-RO" sz="2000" b="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cicloturişti</a:t>
            </a:r>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români de weekend (maxim 3 zile) </a:t>
            </a:r>
            <a:r>
              <a:rPr lang="ro-RO" sz="2000" b="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şi</a:t>
            </a:r>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peste 20.000 români care fac excursii pe bicicletă ocazionale în scop recreativ.</a:t>
            </a:r>
          </a:p>
          <a:p>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Totodată, la nivelul </a:t>
            </a:r>
            <a:r>
              <a:rPr lang="ro-RO" sz="2000" b="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ţării</a:t>
            </a:r>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noastre s-au făcut progrese importante privind promovarea </a:t>
            </a:r>
            <a:r>
              <a:rPr lang="ro-RO" sz="2000" b="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şi</a:t>
            </a:r>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utilizarea bicicletei ca mijloc de transport alternativ în ultimii ani. </a:t>
            </a:r>
            <a:endParaRPr lang="ro-RO" sz="2000" dirty="0">
              <a:solidFill>
                <a:srgbClr val="00B050"/>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Imagine 4">
            <a:extLst>
              <a:ext uri="{FF2B5EF4-FFF2-40B4-BE49-F238E27FC236}">
                <a16:creationId xmlns:a16="http://schemas.microsoft.com/office/drawing/2014/main" id="{5178D64C-BBBE-646B-86E2-79FAB8478D56}"/>
              </a:ext>
            </a:extLst>
          </p:cNvPr>
          <p:cNvPicPr>
            <a:picLocks noChangeAspect="1"/>
          </p:cNvPicPr>
          <p:nvPr/>
        </p:nvPicPr>
        <p:blipFill>
          <a:blip r:embed="rId2"/>
          <a:stretch>
            <a:fillRect/>
          </a:stretch>
        </p:blipFill>
        <p:spPr>
          <a:xfrm>
            <a:off x="1549201" y="6092611"/>
            <a:ext cx="10350230" cy="508715"/>
          </a:xfrm>
          <a:prstGeom prst="rect">
            <a:avLst/>
          </a:prstGeom>
        </p:spPr>
      </p:pic>
    </p:spTree>
    <p:extLst>
      <p:ext uri="{BB962C8B-B14F-4D97-AF65-F5344CB8AC3E}">
        <p14:creationId xmlns:p14="http://schemas.microsoft.com/office/powerpoint/2010/main" val="1765012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u 5">
            <a:extLst>
              <a:ext uri="{FF2B5EF4-FFF2-40B4-BE49-F238E27FC236}">
                <a16:creationId xmlns:a16="http://schemas.microsoft.com/office/drawing/2014/main" id="{1E3272DF-CF28-DA66-3052-9A2EA90E0698}"/>
              </a:ext>
            </a:extLst>
          </p:cNvPr>
          <p:cNvSpPr>
            <a:spLocks noGrp="1"/>
          </p:cNvSpPr>
          <p:nvPr>
            <p:ph type="title"/>
          </p:nvPr>
        </p:nvSpPr>
        <p:spPr>
          <a:xfrm>
            <a:off x="1644317" y="697833"/>
            <a:ext cx="9860296" cy="394368"/>
          </a:xfrm>
        </p:spPr>
        <p:txBody>
          <a:bodyPr>
            <a:normAutofit fontScale="90000"/>
          </a:bodyPr>
          <a:lstStyle/>
          <a:p>
            <a:r>
              <a:rPr lang="ro-RO" sz="3100" b="1" i="0" u="sng"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Ce beneficii ale ciclismului pot fi măsurate astăzi la nivel UE-28? </a:t>
            </a:r>
            <a:br>
              <a:rPr lang="ro-RO" sz="2700" b="1" u="sng" dirty="0">
                <a:solidFill>
                  <a:srgbClr val="00B050"/>
                </a:solidFill>
                <a:latin typeface="Calibri" panose="020F0502020204030204" pitchFamily="34" charset="0"/>
                <a:ea typeface="Calibri" panose="020F0502020204030204" pitchFamily="34" charset="0"/>
                <a:cs typeface="Calibri" panose="020F0502020204030204" pitchFamily="34" charset="0"/>
              </a:rPr>
            </a:br>
            <a:r>
              <a:rPr lang="ro-RO" sz="27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1600" b="1"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Beneficii Valoare estimată (mld. euro) </a:t>
            </a:r>
            <a:br>
              <a:rPr lang="ro-RO" sz="4400" b="0" i="0" u="none" strike="noStrike" baseline="0" dirty="0">
                <a:solidFill>
                  <a:srgbClr val="00B050"/>
                </a:solidFill>
                <a:latin typeface="Cambria" panose="02040503050406030204" pitchFamily="18" charset="0"/>
              </a:rPr>
            </a:br>
            <a:endParaRPr lang="ro-RO" dirty="0">
              <a:solidFill>
                <a:srgbClr val="00B050"/>
              </a:solidFill>
            </a:endParaRPr>
          </a:p>
        </p:txBody>
      </p:sp>
      <p:sp>
        <p:nvSpPr>
          <p:cNvPr id="7" name="Substituent conținut 6">
            <a:extLst>
              <a:ext uri="{FF2B5EF4-FFF2-40B4-BE49-F238E27FC236}">
                <a16:creationId xmlns:a16="http://schemas.microsoft.com/office/drawing/2014/main" id="{E885A5D9-B4B8-3304-D6EA-C4762E05A5F4}"/>
              </a:ext>
            </a:extLst>
          </p:cNvPr>
          <p:cNvSpPr>
            <a:spLocks noGrp="1"/>
          </p:cNvSpPr>
          <p:nvPr>
            <p:ph idx="1"/>
          </p:nvPr>
        </p:nvSpPr>
        <p:spPr>
          <a:xfrm>
            <a:off x="1724526" y="1540041"/>
            <a:ext cx="9780087" cy="5069306"/>
          </a:xfrm>
        </p:spPr>
        <p:txBody>
          <a:bodyPr>
            <a:noAutofit/>
          </a:bodyPr>
          <a:lstStyle/>
          <a:p>
            <a:pPr>
              <a:spcBef>
                <a:spcPts val="600"/>
              </a:spcBef>
            </a:pPr>
            <a:r>
              <a:rPr lang="ro-RO"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Economii de emisii de CO2 	                                                                             0,6 – 5,6 	</a:t>
            </a:r>
          </a:p>
          <a:p>
            <a:pPr>
              <a:spcBef>
                <a:spcPts val="600"/>
              </a:spcBef>
            </a:pPr>
            <a:r>
              <a:rPr lang="ro-RO"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Reducerea poluării aerului 	                                                                             0,435 	</a:t>
            </a:r>
          </a:p>
          <a:p>
            <a:pPr>
              <a:spcBef>
                <a:spcPts val="600"/>
              </a:spcBef>
            </a:pPr>
            <a:r>
              <a:rPr lang="ro-RO"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Reducerea poluării fonice 	                                                                                       0,3 	</a:t>
            </a:r>
          </a:p>
          <a:p>
            <a:pPr>
              <a:spcBef>
                <a:spcPts val="600"/>
              </a:spcBef>
            </a:pPr>
            <a:r>
              <a:rPr lang="ro-RO"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Economii de combustibil 	                                                                                       4,0 	</a:t>
            </a:r>
          </a:p>
          <a:p>
            <a:pPr>
              <a:spcBef>
                <a:spcPts val="600"/>
              </a:spcBef>
            </a:pPr>
            <a:r>
              <a:rPr lang="ro-RO"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Viață mai lungă și sănătoasă 	                                                                           73,0 	</a:t>
            </a:r>
          </a:p>
          <a:p>
            <a:pPr>
              <a:spcBef>
                <a:spcPts val="600"/>
              </a:spcBef>
            </a:pPr>
            <a:r>
              <a:rPr lang="ro-RO"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Mai puține absențe din motive medicale la locul de muncă 	                    5,0 	</a:t>
            </a:r>
          </a:p>
          <a:p>
            <a:pPr>
              <a:spcBef>
                <a:spcPts val="600"/>
              </a:spcBef>
            </a:pPr>
            <a:r>
              <a:rPr lang="ro-RO"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Piața de biciclete 	                                                                                               13,2 	</a:t>
            </a:r>
          </a:p>
          <a:p>
            <a:pPr>
              <a:spcBef>
                <a:spcPts val="600"/>
              </a:spcBef>
            </a:pPr>
            <a:r>
              <a:rPr lang="ro-RO"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Cicloturism 	                                                                                                         44,0 	</a:t>
            </a:r>
          </a:p>
          <a:p>
            <a:pPr>
              <a:spcBef>
                <a:spcPts val="600"/>
              </a:spcBef>
            </a:pPr>
            <a:r>
              <a:rPr lang="it-IT"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Reducerea congestiei traficului rutier 	</a:t>
            </a:r>
            <a:r>
              <a:rPr lang="ro-RO"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it-IT"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6,8 	</a:t>
            </a:r>
          </a:p>
          <a:p>
            <a:pPr>
              <a:spcBef>
                <a:spcPts val="600"/>
              </a:spcBef>
            </a:pPr>
            <a:r>
              <a:rPr lang="ro-RO"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Economisirea costurilor de construcție și întreținere </a:t>
            </a:r>
          </a:p>
          <a:p>
            <a:pPr marL="0" indent="0">
              <a:spcBef>
                <a:spcPts val="600"/>
              </a:spcBef>
              <a:buNone/>
            </a:pPr>
            <a:r>
              <a:rPr lang="ro-RO"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fr-FR" sz="200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pentru</a:t>
            </a:r>
            <a:r>
              <a:rPr lang="fr-FR"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fr-FR" sz="200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infrastructura</a:t>
            </a:r>
            <a:r>
              <a:rPr lang="fr-FR"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fr-FR" sz="200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rutieră</a:t>
            </a:r>
            <a:r>
              <a:rPr lang="fr-FR"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fr-FR" sz="200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pentru</a:t>
            </a:r>
            <a:r>
              <a:rPr lang="fr-FR"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fr-FR" sz="200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vehicule</a:t>
            </a:r>
            <a:r>
              <a:rPr lang="fr-FR"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fr-FR" sz="200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motorizate</a:t>
            </a:r>
            <a:r>
              <a:rPr lang="fr-FR"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fr-FR" sz="20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2,9 </a:t>
            </a:r>
            <a:r>
              <a:rPr lang="fr-FR"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a:t>
            </a:r>
          </a:p>
          <a:p>
            <a:pPr>
              <a:spcBef>
                <a:spcPts val="600"/>
              </a:spcBef>
            </a:pPr>
            <a:r>
              <a:rPr lang="ro-RO" sz="2000" b="1"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Beneficii totale anuale </a:t>
            </a:r>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2000" b="1"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150 – 155 mld. Euro </a:t>
            </a:r>
            <a:r>
              <a:rPr lang="ro-RO" sz="20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a:t>
            </a:r>
          </a:p>
          <a:p>
            <a:endParaRPr lang="ro-RO" sz="2000" dirty="0"/>
          </a:p>
        </p:txBody>
      </p:sp>
      <p:pic>
        <p:nvPicPr>
          <p:cNvPr id="8" name="Imagine 7">
            <a:extLst>
              <a:ext uri="{FF2B5EF4-FFF2-40B4-BE49-F238E27FC236}">
                <a16:creationId xmlns:a16="http://schemas.microsoft.com/office/drawing/2014/main" id="{118CC258-A0B5-FD09-9D4A-93485CFB9410}"/>
              </a:ext>
            </a:extLst>
          </p:cNvPr>
          <p:cNvPicPr>
            <a:picLocks noChangeAspect="1"/>
          </p:cNvPicPr>
          <p:nvPr/>
        </p:nvPicPr>
        <p:blipFill>
          <a:blip r:embed="rId2"/>
          <a:stretch>
            <a:fillRect/>
          </a:stretch>
        </p:blipFill>
        <p:spPr>
          <a:xfrm>
            <a:off x="1644317" y="6253302"/>
            <a:ext cx="10350230" cy="508715"/>
          </a:xfrm>
          <a:prstGeom prst="rect">
            <a:avLst/>
          </a:prstGeom>
        </p:spPr>
      </p:pic>
    </p:spTree>
    <p:extLst>
      <p:ext uri="{BB962C8B-B14F-4D97-AF65-F5344CB8AC3E}">
        <p14:creationId xmlns:p14="http://schemas.microsoft.com/office/powerpoint/2010/main" val="3486679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3201" y="1018664"/>
            <a:ext cx="11734799" cy="3136949"/>
          </a:xfrm>
          <a:prstGeom prst="rect">
            <a:avLst/>
          </a:prstGeom>
        </p:spPr>
        <p:txBody>
          <a:bodyPr wrap="square" lIns="0" tIns="0" rIns="0" bIns="0" rtlCol="0" anchor="t">
            <a:spAutoFit/>
          </a:bodyPr>
          <a:lstStyle/>
          <a:p>
            <a:pPr algn="ctr">
              <a:lnSpc>
                <a:spcPts val="7800"/>
              </a:lnSpc>
            </a:pPr>
            <a:r>
              <a:rPr lang="it-IT" sz="2800" b="1" dirty="0">
                <a:solidFill>
                  <a:srgbClr val="00B050"/>
                </a:solidFill>
                <a:latin typeface="Calibri" panose="020F0502020204030204" pitchFamily="34" charset="0"/>
                <a:ea typeface="Calibri" panose="020F0502020204030204" pitchFamily="34" charset="0"/>
                <a:cs typeface="Calibri" panose="020F0502020204030204" pitchFamily="34" charset="0"/>
              </a:rPr>
              <a:t>A</a:t>
            </a:r>
            <a:r>
              <a:rPr lang="ro-RO" sz="2800" b="1" dirty="0" err="1">
                <a:solidFill>
                  <a:srgbClr val="00B050"/>
                </a:solidFill>
                <a:latin typeface="Calibri" panose="020F0502020204030204" pitchFamily="34" charset="0"/>
                <a:ea typeface="Calibri" panose="020F0502020204030204" pitchFamily="34" charset="0"/>
                <a:cs typeface="Calibri" panose="020F0502020204030204" pitchFamily="34" charset="0"/>
              </a:rPr>
              <a:t>ctivitatea</a:t>
            </a:r>
            <a:r>
              <a:rPr lang="ro-RO"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it-IT" sz="2800" b="1" dirty="0">
                <a:solidFill>
                  <a:srgbClr val="00B050"/>
                </a:solidFill>
                <a:latin typeface="Calibri" panose="020F0502020204030204" pitchFamily="34" charset="0"/>
                <a:ea typeface="Calibri" panose="020F0502020204030204" pitchFamily="34" charset="0"/>
                <a:cs typeface="Calibri" panose="020F0502020204030204" pitchFamily="34" charset="0"/>
              </a:rPr>
              <a:t>3.</a:t>
            </a:r>
            <a:r>
              <a:rPr lang="ro-RO" sz="2800" b="1" dirty="0">
                <a:solidFill>
                  <a:srgbClr val="00B050"/>
                </a:solidFill>
                <a:latin typeface="Calibri" panose="020F0502020204030204" pitchFamily="34" charset="0"/>
                <a:ea typeface="Calibri" panose="020F0502020204030204" pitchFamily="34" charset="0"/>
                <a:cs typeface="Calibri" panose="020F0502020204030204" pitchFamily="34" charset="0"/>
              </a:rPr>
              <a:t>3</a:t>
            </a:r>
            <a:r>
              <a:rPr lang="it-IT"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it-IT"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Atelier </a:t>
            </a:r>
            <a:r>
              <a:rPr lang="ro-RO"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3</a:t>
            </a:r>
            <a:r>
              <a:rPr lang="it-IT"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endParaRPr lang="ro-RO" sz="2800"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algn="ctr">
              <a:lnSpc>
                <a:spcPts val="6000"/>
              </a:lnSpc>
            </a:pPr>
            <a:r>
              <a:rPr lang="ro-RO" sz="3600" b="1" u="sng" dirty="0" err="1">
                <a:solidFill>
                  <a:srgbClr val="00B050"/>
                </a:solidFill>
                <a:latin typeface="Calibri" panose="020F0502020204030204" pitchFamily="34" charset="0"/>
                <a:ea typeface="Calibri" panose="020F0502020204030204" pitchFamily="34" charset="0"/>
                <a:cs typeface="Calibri" panose="020F0502020204030204" pitchFamily="34" charset="0"/>
              </a:rPr>
              <a:t>Promov</a:t>
            </a:r>
            <a:r>
              <a:rPr lang="it-IT" sz="3600" b="1" u="sng" dirty="0">
                <a:solidFill>
                  <a:srgbClr val="00B050"/>
                </a:solidFill>
                <a:latin typeface="Calibri" panose="020F0502020204030204" pitchFamily="34" charset="0"/>
                <a:ea typeface="Calibri" panose="020F0502020204030204" pitchFamily="34" charset="0"/>
                <a:cs typeface="Calibri" panose="020F0502020204030204" pitchFamily="34" charset="0"/>
              </a:rPr>
              <a:t>are resurse turistice</a:t>
            </a:r>
            <a:endParaRPr lang="ro-RO" sz="3600" b="1" u="sng"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algn="ctr">
              <a:lnSpc>
                <a:spcPts val="5000"/>
              </a:lnSpc>
            </a:pPr>
            <a:r>
              <a:rPr lang="ro-RO" sz="2800" b="1" dirty="0">
                <a:solidFill>
                  <a:srgbClr val="00B050"/>
                </a:solidFill>
                <a:latin typeface="Calibri" panose="020F0502020204030204" pitchFamily="34" charset="0"/>
                <a:ea typeface="Calibri" panose="020F0502020204030204" pitchFamily="34" charset="0"/>
                <a:cs typeface="Calibri" panose="020F0502020204030204" pitchFamily="34" charset="0"/>
              </a:rPr>
              <a:t>În cadrul proiectului </a:t>
            </a:r>
          </a:p>
          <a:p>
            <a:pPr algn="ctr">
              <a:lnSpc>
                <a:spcPts val="6000"/>
              </a:lnSpc>
            </a:pPr>
            <a:r>
              <a:rPr lang="ro-RO" sz="4400" b="1" dirty="0">
                <a:solidFill>
                  <a:srgbClr val="00B050"/>
                </a:solidFill>
                <a:latin typeface="Calibri" panose="020F0502020204030204" pitchFamily="34" charset="0"/>
                <a:ea typeface="Calibri" panose="020F0502020204030204" pitchFamily="34" charset="0"/>
                <a:cs typeface="Calibri" panose="020F0502020204030204" pitchFamily="34" charset="0"/>
              </a:rPr>
              <a:t>„TRASEE ECO-SMART”</a:t>
            </a:r>
            <a:endParaRPr lang="en-US" sz="4400"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3">
            <a:extLst>
              <a:ext uri="{FF2B5EF4-FFF2-40B4-BE49-F238E27FC236}">
                <a16:creationId xmlns:a16="http://schemas.microsoft.com/office/drawing/2014/main" id="{FFB3B207-7E22-CF85-1AFD-78087C4EE3A7}"/>
              </a:ext>
            </a:extLst>
          </p:cNvPr>
          <p:cNvPicPr>
            <a:picLocks noChangeAspect="1"/>
          </p:cNvPicPr>
          <p:nvPr/>
        </p:nvPicPr>
        <p:blipFill>
          <a:blip r:embed="rId2"/>
          <a:stretch>
            <a:fillRect/>
          </a:stretch>
        </p:blipFill>
        <p:spPr>
          <a:xfrm>
            <a:off x="3911600" y="5436571"/>
            <a:ext cx="4218797" cy="105673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3047" y="3490761"/>
            <a:ext cx="8898415" cy="295915"/>
          </a:xfrm>
          <a:prstGeom prst="rect">
            <a:avLst/>
          </a:prstGeom>
        </p:spPr>
        <p:txBody>
          <a:bodyPr wrap="square" lIns="0" tIns="0" rIns="0" bIns="0" rtlCol="0" anchor="t">
            <a:spAutoFit/>
          </a:bodyPr>
          <a:lstStyle/>
          <a:p>
            <a:pPr algn="ctr">
              <a:lnSpc>
                <a:spcPts val="1680"/>
              </a:lnSpc>
            </a:pPr>
            <a:endParaRPr lang="en-US" sz="4000" b="1" dirty="0">
              <a:solidFill>
                <a:srgbClr val="00B050"/>
              </a:solidFill>
              <a:latin typeface="Open Sans"/>
            </a:endParaRPr>
          </a:p>
        </p:txBody>
      </p:sp>
      <p:pic>
        <p:nvPicPr>
          <p:cNvPr id="4" name="Picture 3">
            <a:extLst>
              <a:ext uri="{FF2B5EF4-FFF2-40B4-BE49-F238E27FC236}">
                <a16:creationId xmlns:a16="http://schemas.microsoft.com/office/drawing/2014/main" id="{33716AD4-96C0-7F46-3317-BB31E8FE494A}"/>
              </a:ext>
            </a:extLst>
          </p:cNvPr>
          <p:cNvPicPr>
            <a:picLocks noChangeAspect="1"/>
          </p:cNvPicPr>
          <p:nvPr/>
        </p:nvPicPr>
        <p:blipFill>
          <a:blip r:embed="rId2"/>
          <a:stretch>
            <a:fillRect/>
          </a:stretch>
        </p:blipFill>
        <p:spPr>
          <a:xfrm>
            <a:off x="3986602" y="5359401"/>
            <a:ext cx="4218797" cy="1056731"/>
          </a:xfrm>
          <a:prstGeom prst="rect">
            <a:avLst/>
          </a:prstGeom>
        </p:spPr>
      </p:pic>
      <p:sp>
        <p:nvSpPr>
          <p:cNvPr id="11" name="Titlu 6">
            <a:extLst>
              <a:ext uri="{FF2B5EF4-FFF2-40B4-BE49-F238E27FC236}">
                <a16:creationId xmlns:a16="http://schemas.microsoft.com/office/drawing/2014/main" id="{2B2DFD18-F5E0-2C5E-781F-37926DCD4793}"/>
              </a:ext>
            </a:extLst>
          </p:cNvPr>
          <p:cNvSpPr>
            <a:spLocks noGrp="1"/>
          </p:cNvSpPr>
          <p:nvPr>
            <p:ph type="title"/>
          </p:nvPr>
        </p:nvSpPr>
        <p:spPr>
          <a:xfrm>
            <a:off x="2592925" y="657726"/>
            <a:ext cx="8911687" cy="906377"/>
          </a:xfrm>
        </p:spPr>
        <p:txBody>
          <a:bodyPr>
            <a:normAutofit/>
          </a:bodyPr>
          <a:lstStyle/>
          <a:p>
            <a:r>
              <a:rPr lang="ro-RO"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Contextul atelierului</a:t>
            </a:r>
          </a:p>
        </p:txBody>
      </p:sp>
      <p:sp>
        <p:nvSpPr>
          <p:cNvPr id="12" name="Substituent conținut 11">
            <a:extLst>
              <a:ext uri="{FF2B5EF4-FFF2-40B4-BE49-F238E27FC236}">
                <a16:creationId xmlns:a16="http://schemas.microsoft.com/office/drawing/2014/main" id="{B681C927-E6E6-F04D-F6BC-03C2BCF4D113}"/>
              </a:ext>
            </a:extLst>
          </p:cNvPr>
          <p:cNvSpPr>
            <a:spLocks noGrp="1"/>
          </p:cNvSpPr>
          <p:nvPr>
            <p:ph idx="1"/>
          </p:nvPr>
        </p:nvSpPr>
        <p:spPr>
          <a:xfrm>
            <a:off x="1804737" y="1748590"/>
            <a:ext cx="9224211" cy="3545306"/>
          </a:xfrm>
        </p:spPr>
        <p:txBody>
          <a:bodyPr>
            <a:normAutofit/>
          </a:bodyPr>
          <a:lstStyle/>
          <a:p>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În</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cadrul</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proiectului</a:t>
            </a:r>
            <a:r>
              <a:rPr lang="ro-RO" sz="2400" dirty="0">
                <a:solidFill>
                  <a:srgbClr val="00B050"/>
                </a:solidFill>
                <a:latin typeface="Calibri" panose="020F0502020204030204" pitchFamily="34" charset="0"/>
                <a:ea typeface="Calibri" panose="020F0502020204030204" pitchFamily="34" charset="0"/>
                <a:cs typeface="Calibri" panose="020F0502020204030204" pitchFamily="34" charset="0"/>
              </a:rPr>
              <a:t>,</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Atelierul</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2400" dirty="0">
                <a:solidFill>
                  <a:srgbClr val="00B050"/>
                </a:solidFill>
                <a:latin typeface="Calibri" panose="020F0502020204030204" pitchFamily="34" charset="0"/>
                <a:ea typeface="Calibri" panose="020F0502020204030204" pitchFamily="34" charset="0"/>
                <a:cs typeface="Calibri" panose="020F0502020204030204" pitchFamily="34" charset="0"/>
              </a:rPr>
              <a:t>3.3</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este</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dedicat</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24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familiarizării cu modalitățile de promovare a unui obiectiv turistic, a producătorilor locali, </a:t>
            </a:r>
            <a:r>
              <a:rPr lang="ro-RO" sz="2400" b="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s.a.m.d</a:t>
            </a:r>
            <a:r>
              <a:rPr lang="ro-RO" sz="2400" dirty="0">
                <a:solidFill>
                  <a:srgbClr val="00B050"/>
                </a:solidFill>
                <a:latin typeface="Calibri" panose="020F0502020204030204" pitchFamily="34" charset="0"/>
                <a:ea typeface="Calibri" panose="020F0502020204030204" pitchFamily="34" charset="0"/>
                <a:cs typeface="Calibri" panose="020F0502020204030204" pitchFamily="34" charset="0"/>
              </a:rPr>
              <a:t>; prin:</a:t>
            </a:r>
            <a:r>
              <a:rPr lang="ro-RO" sz="24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Text, fotografie, video elemente de ghidaj, (ce trebuie sa </a:t>
            </a:r>
            <a:r>
              <a:rPr lang="ro-RO" sz="2400" b="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stie</a:t>
            </a:r>
            <a:r>
              <a:rPr lang="ro-RO" sz="24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2400" b="0" i="0" u="none" strike="noStrike" baseline="0" dirty="0" err="1">
                <a:solidFill>
                  <a:srgbClr val="00B050"/>
                </a:solidFill>
                <a:latin typeface="Calibri" panose="020F0502020204030204" pitchFamily="34" charset="0"/>
                <a:ea typeface="Calibri" panose="020F0502020204030204" pitchFamily="34" charset="0"/>
                <a:cs typeface="Calibri" panose="020F0502020204030204" pitchFamily="34" charset="0"/>
              </a:rPr>
              <a:t>turistii</a:t>
            </a:r>
            <a:r>
              <a:rPr lang="ro-RO" sz="2400" b="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 </a:t>
            </a:r>
          </a:p>
          <a:p>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Acest</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atelier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își</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propune</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să</a:t>
            </a:r>
            <a:r>
              <a:rPr lang="ro-RO" sz="2400" dirty="0">
                <a:solidFill>
                  <a:srgbClr val="00B050"/>
                </a:solidFill>
                <a:latin typeface="Calibri" panose="020F0502020204030204" pitchFamily="34" charset="0"/>
                <a:ea typeface="Calibri" panose="020F0502020204030204" pitchFamily="34" charset="0"/>
                <a:cs typeface="Calibri" panose="020F0502020204030204" pitchFamily="34" charset="0"/>
              </a:rPr>
              <a:t> aducă informații specifice de actualitate în domeniul promovării turistice, pentru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partenerii</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proiectului</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comunitățile</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locale</a:t>
            </a:r>
            <a:r>
              <a:rPr lang="ro-RO" sz="2400" dirty="0">
                <a:solidFill>
                  <a:srgbClr val="00B050"/>
                </a:solidFill>
                <a:latin typeface="Calibri" panose="020F0502020204030204" pitchFamily="34" charset="0"/>
                <a:ea typeface="Calibri" panose="020F0502020204030204" pitchFamily="34" charset="0"/>
                <a:cs typeface="Calibri" panose="020F0502020204030204" pitchFamily="34" charset="0"/>
              </a:rPr>
              <a:t>,</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în</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privința</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turismului</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sustenabil</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modalităților</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eficiente</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de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promovare</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a:t>
            </a:r>
            <a:endParaRPr lang="en-US" sz="2400"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endParaRPr lang="ro-RO" dirty="0"/>
          </a:p>
        </p:txBody>
      </p:sp>
    </p:spTree>
    <p:extLst>
      <p:ext uri="{BB962C8B-B14F-4D97-AF65-F5344CB8AC3E}">
        <p14:creationId xmlns:p14="http://schemas.microsoft.com/office/powerpoint/2010/main" val="3267071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3047" y="3490761"/>
            <a:ext cx="8898415" cy="295915"/>
          </a:xfrm>
          <a:prstGeom prst="rect">
            <a:avLst/>
          </a:prstGeom>
        </p:spPr>
        <p:txBody>
          <a:bodyPr wrap="square" lIns="0" tIns="0" rIns="0" bIns="0" rtlCol="0" anchor="t">
            <a:spAutoFit/>
          </a:bodyPr>
          <a:lstStyle/>
          <a:p>
            <a:pPr algn="ctr">
              <a:lnSpc>
                <a:spcPts val="1680"/>
              </a:lnSpc>
            </a:pPr>
            <a:endParaRPr lang="en-US" sz="4000" b="1" dirty="0">
              <a:solidFill>
                <a:srgbClr val="00B050"/>
              </a:solidFill>
              <a:latin typeface="Open Sans"/>
            </a:endParaRPr>
          </a:p>
        </p:txBody>
      </p:sp>
      <p:pic>
        <p:nvPicPr>
          <p:cNvPr id="4" name="Picture 3">
            <a:extLst>
              <a:ext uri="{FF2B5EF4-FFF2-40B4-BE49-F238E27FC236}">
                <a16:creationId xmlns:a16="http://schemas.microsoft.com/office/drawing/2014/main" id="{04DE01A5-0DF6-5D36-EAF7-6785E9E04574}"/>
              </a:ext>
            </a:extLst>
          </p:cNvPr>
          <p:cNvPicPr>
            <a:picLocks noChangeAspect="1"/>
          </p:cNvPicPr>
          <p:nvPr/>
        </p:nvPicPr>
        <p:blipFill>
          <a:blip r:embed="rId2"/>
          <a:stretch>
            <a:fillRect/>
          </a:stretch>
        </p:blipFill>
        <p:spPr>
          <a:xfrm>
            <a:off x="3810000" y="5359401"/>
            <a:ext cx="4218797" cy="1056731"/>
          </a:xfrm>
          <a:prstGeom prst="rect">
            <a:avLst/>
          </a:prstGeom>
        </p:spPr>
      </p:pic>
      <p:sp>
        <p:nvSpPr>
          <p:cNvPr id="6" name="Substituent conținut 5">
            <a:extLst>
              <a:ext uri="{FF2B5EF4-FFF2-40B4-BE49-F238E27FC236}">
                <a16:creationId xmlns:a16="http://schemas.microsoft.com/office/drawing/2014/main" id="{221ACF89-1A78-7F69-012E-67DA0DEC7F3C}"/>
              </a:ext>
            </a:extLst>
          </p:cNvPr>
          <p:cNvSpPr>
            <a:spLocks noGrp="1"/>
          </p:cNvSpPr>
          <p:nvPr>
            <p:ph idx="1"/>
          </p:nvPr>
        </p:nvSpPr>
        <p:spPr>
          <a:xfrm>
            <a:off x="1740568" y="1572126"/>
            <a:ext cx="9764044" cy="3787275"/>
          </a:xfrm>
        </p:spPr>
        <p:txBody>
          <a:bodyPr>
            <a:normAutofit fontScale="85000" lnSpcReduction="10000"/>
          </a:bodyPr>
          <a:lstStyle/>
          <a:p>
            <a:pPr>
              <a:lnSpc>
                <a:spcPct val="200000"/>
              </a:lnSpc>
            </a:pP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Educația</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Familiarizarea</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participanților</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cu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conceptul</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de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obiectiv</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turistic</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a:t>
            </a:r>
            <a:endParaRPr lang="ro-RO" sz="24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a:lnSpc>
                <a:spcPct val="200000"/>
              </a:lnSpc>
            </a:pP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Identificarea</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Explorarea</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identificarea</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resurselor</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turistice</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existente</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sau</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potențiale</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a:t>
            </a:r>
            <a:endParaRPr lang="ro-RO" sz="24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a:lnSpc>
                <a:spcPct val="200000"/>
              </a:lnSpc>
            </a:pP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Crearea</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Dezvoltarea</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de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idei</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pentru</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noi</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atracții</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turistice</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a:t>
            </a:r>
            <a:endParaRPr lang="ro-RO" sz="24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a:lnSpc>
                <a:spcPct val="200000"/>
              </a:lnSpc>
            </a:pP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Promovarea</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Înțelegerea</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importanței</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marketingului</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promovării</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în</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turism</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a:t>
            </a:r>
            <a:endParaRPr lang="ro-RO" sz="24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a:lnSpc>
                <a:spcPct val="200000"/>
              </a:lnSpc>
            </a:pP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Implicarea</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Comunității</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Accentuarea</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rolului</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comunității</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în</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dezvoltarea</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400" dirty="0" err="1">
                <a:solidFill>
                  <a:srgbClr val="00B050"/>
                </a:solidFill>
                <a:latin typeface="Calibri" panose="020F0502020204030204" pitchFamily="34" charset="0"/>
                <a:ea typeface="Calibri" panose="020F0502020204030204" pitchFamily="34" charset="0"/>
                <a:cs typeface="Calibri" panose="020F0502020204030204" pitchFamily="34" charset="0"/>
              </a:rPr>
              <a:t>turismului</a:t>
            </a:r>
            <a:r>
              <a:rPr lang="en-GB" sz="2400" dirty="0">
                <a:solidFill>
                  <a:srgbClr val="00B050"/>
                </a:solidFill>
                <a:latin typeface="Calibri" panose="020F0502020204030204" pitchFamily="34" charset="0"/>
                <a:ea typeface="Calibri" panose="020F0502020204030204" pitchFamily="34" charset="0"/>
                <a:cs typeface="Calibri" panose="020F0502020204030204" pitchFamily="34" charset="0"/>
              </a:rPr>
              <a:t>.</a:t>
            </a:r>
            <a:endParaRPr lang="en-US" sz="24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endParaRPr lang="ro-RO" dirty="0"/>
          </a:p>
        </p:txBody>
      </p:sp>
      <p:sp>
        <p:nvSpPr>
          <p:cNvPr id="7" name="TextBox 2"/>
          <p:cNvSpPr txBox="1">
            <a:spLocks noGrp="1"/>
          </p:cNvSpPr>
          <p:nvPr>
            <p:ph type="title"/>
          </p:nvPr>
        </p:nvSpPr>
        <p:spPr>
          <a:xfrm>
            <a:off x="2149641" y="697832"/>
            <a:ext cx="3793959" cy="527580"/>
          </a:xfrm>
          <a:prstGeom prst="rect">
            <a:avLst/>
          </a:prstGeom>
        </p:spPr>
        <p:txBody>
          <a:bodyPr wrap="square" lIns="0" tIns="0" rIns="0" bIns="0" rtlCol="0" anchor="t">
            <a:spAutoFit/>
          </a:bodyPr>
          <a:lstStyle/>
          <a:p>
            <a:pPr>
              <a:lnSpc>
                <a:spcPts val="4500"/>
              </a:lnSpc>
            </a:pPr>
            <a:r>
              <a:rPr lang="en-GB" sz="2800" b="1" u="sng" dirty="0" err="1">
                <a:solidFill>
                  <a:srgbClr val="00B050"/>
                </a:solidFill>
                <a:latin typeface="Calibri" panose="020F0502020204030204" pitchFamily="34" charset="0"/>
                <a:ea typeface="Calibri" panose="020F0502020204030204" pitchFamily="34" charset="0"/>
                <a:cs typeface="Calibri" panose="020F0502020204030204" pitchFamily="34" charset="0"/>
              </a:rPr>
              <a:t>Obiectivele</a:t>
            </a:r>
            <a:r>
              <a:rPr lang="en-GB"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800" b="1" u="sng" dirty="0" err="1">
                <a:solidFill>
                  <a:srgbClr val="00B050"/>
                </a:solidFill>
                <a:latin typeface="Calibri" panose="020F0502020204030204" pitchFamily="34" charset="0"/>
                <a:ea typeface="Calibri" panose="020F0502020204030204" pitchFamily="34" charset="0"/>
                <a:cs typeface="Calibri" panose="020F0502020204030204" pitchFamily="34" charset="0"/>
              </a:rPr>
              <a:t>Atelierului</a:t>
            </a:r>
            <a:r>
              <a:rPr lang="en-GB"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a:t>
            </a:r>
            <a:endParaRPr lang="ro-RO" sz="2800" b="1" u="sng" dirty="0">
              <a:solidFill>
                <a:srgbClr val="00B05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86264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65D190F-9327-2336-D7B0-2F91CC48EDFE}"/>
              </a:ext>
            </a:extLst>
          </p:cNvPr>
          <p:cNvSpPr>
            <a:spLocks noGrp="1"/>
          </p:cNvSpPr>
          <p:nvPr>
            <p:ph type="title"/>
          </p:nvPr>
        </p:nvSpPr>
        <p:spPr>
          <a:xfrm>
            <a:off x="1716505" y="276465"/>
            <a:ext cx="9788107" cy="1873177"/>
          </a:xfrm>
        </p:spPr>
        <p:txBody>
          <a:bodyPr>
            <a:noAutofit/>
          </a:bodyPr>
          <a:lstStyle/>
          <a:p>
            <a:pPr>
              <a:lnSpc>
                <a:spcPct val="150000"/>
              </a:lnSpc>
            </a:pPr>
            <a:r>
              <a:rPr lang="en-GB" sz="2800" b="1" u="sng" dirty="0" err="1">
                <a:solidFill>
                  <a:srgbClr val="00B050"/>
                </a:solidFill>
                <a:latin typeface="Calibri" panose="020F0502020204030204" pitchFamily="34" charset="0"/>
                <a:ea typeface="Calibri" panose="020F0502020204030204" pitchFamily="34" charset="0"/>
                <a:cs typeface="Calibri" panose="020F0502020204030204" pitchFamily="34" charset="0"/>
              </a:rPr>
              <a:t>Exemple</a:t>
            </a:r>
            <a:r>
              <a:rPr lang="en-GB"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 de </a:t>
            </a:r>
            <a:r>
              <a:rPr lang="en-GB" sz="2800" b="1" u="sng" dirty="0" err="1">
                <a:solidFill>
                  <a:srgbClr val="00B050"/>
                </a:solidFill>
                <a:latin typeface="Calibri" panose="020F0502020204030204" pitchFamily="34" charset="0"/>
                <a:ea typeface="Calibri" panose="020F0502020204030204" pitchFamily="34" charset="0"/>
                <a:cs typeface="Calibri" panose="020F0502020204030204" pitchFamily="34" charset="0"/>
              </a:rPr>
              <a:t>Abordare</a:t>
            </a:r>
            <a:r>
              <a:rPr lang="en-GB"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 a </a:t>
            </a:r>
            <a:r>
              <a:rPr lang="en-GB" sz="2800" b="1" u="sng" dirty="0" err="1">
                <a:solidFill>
                  <a:srgbClr val="00B050"/>
                </a:solidFill>
                <a:latin typeface="Calibri" panose="020F0502020204030204" pitchFamily="34" charset="0"/>
                <a:ea typeface="Calibri" panose="020F0502020204030204" pitchFamily="34" charset="0"/>
                <a:cs typeface="Calibri" panose="020F0502020204030204" pitchFamily="34" charset="0"/>
              </a:rPr>
              <a:t>Noțiunilor</a:t>
            </a:r>
            <a:r>
              <a:rPr lang="en-GB"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 de </a:t>
            </a:r>
            <a:r>
              <a:rPr lang="en-GB" sz="2800" b="1" u="sng" dirty="0" err="1">
                <a:solidFill>
                  <a:srgbClr val="00B050"/>
                </a:solidFill>
                <a:latin typeface="Calibri" panose="020F0502020204030204" pitchFamily="34" charset="0"/>
                <a:ea typeface="Calibri" panose="020F0502020204030204" pitchFamily="34" charset="0"/>
                <a:cs typeface="Calibri" panose="020F0502020204030204" pitchFamily="34" charset="0"/>
              </a:rPr>
              <a:t>Obiectiv</a:t>
            </a:r>
            <a:r>
              <a:rPr lang="en-GB"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800" b="1" u="sng" dirty="0" err="1">
                <a:solidFill>
                  <a:srgbClr val="00B050"/>
                </a:solidFill>
                <a:latin typeface="Calibri" panose="020F0502020204030204" pitchFamily="34" charset="0"/>
                <a:ea typeface="Calibri" panose="020F0502020204030204" pitchFamily="34" charset="0"/>
                <a:cs typeface="Calibri" panose="020F0502020204030204" pitchFamily="34" charset="0"/>
              </a:rPr>
              <a:t>Turistic</a:t>
            </a:r>
            <a:r>
              <a:rPr lang="en-GB"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800" b="1" u="sng"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800" b="1" u="sng" dirty="0" err="1">
                <a:solidFill>
                  <a:srgbClr val="00B050"/>
                </a:solidFill>
                <a:latin typeface="Calibri" panose="020F0502020204030204" pitchFamily="34" charset="0"/>
                <a:ea typeface="Calibri" panose="020F0502020204030204" pitchFamily="34" charset="0"/>
                <a:cs typeface="Calibri" panose="020F0502020204030204" pitchFamily="34" charset="0"/>
              </a:rPr>
              <a:t>Crearea</a:t>
            </a:r>
            <a:r>
              <a:rPr lang="en-GB"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 de </a:t>
            </a:r>
            <a:r>
              <a:rPr lang="ro-RO"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v</a:t>
            </a:r>
            <a:r>
              <a:rPr lang="en-GB" sz="2800" b="1" u="sng" dirty="0" err="1">
                <a:solidFill>
                  <a:srgbClr val="00B050"/>
                </a:solidFill>
                <a:latin typeface="Calibri" panose="020F0502020204030204" pitchFamily="34" charset="0"/>
                <a:ea typeface="Calibri" panose="020F0502020204030204" pitchFamily="34" charset="0"/>
                <a:cs typeface="Calibri" panose="020F0502020204030204" pitchFamily="34" charset="0"/>
              </a:rPr>
              <a:t>aloare</a:t>
            </a:r>
            <a:r>
              <a:rPr lang="ro-RO"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t> prin promovarea acestuia</a:t>
            </a:r>
            <a:br>
              <a:rPr lang="ro-RO"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br>
            <a:r>
              <a:rPr lang="ro-RO"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1. </a:t>
            </a:r>
            <a:r>
              <a:rPr lang="en-GB" sz="2800" u="sng" dirty="0" err="1">
                <a:solidFill>
                  <a:srgbClr val="00B050"/>
                </a:solidFill>
                <a:latin typeface="Calibri" panose="020F0502020204030204" pitchFamily="34" charset="0"/>
                <a:ea typeface="Calibri" panose="020F0502020204030204" pitchFamily="34" charset="0"/>
                <a:cs typeface="Calibri" panose="020F0502020204030204" pitchFamily="34" charset="0"/>
              </a:rPr>
              <a:t>Definirea</a:t>
            </a:r>
            <a:r>
              <a:rPr lang="en-GB"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800" u="sng" dirty="0" err="1">
                <a:solidFill>
                  <a:srgbClr val="00B050"/>
                </a:solidFill>
                <a:latin typeface="Calibri" panose="020F0502020204030204" pitchFamily="34" charset="0"/>
                <a:ea typeface="Calibri" panose="020F0502020204030204" pitchFamily="34" charset="0"/>
                <a:cs typeface="Calibri" panose="020F0502020204030204" pitchFamily="34" charset="0"/>
              </a:rPr>
              <a:t>Obiectivului</a:t>
            </a:r>
            <a:r>
              <a:rPr lang="en-GB"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800" u="sng" dirty="0" err="1">
                <a:solidFill>
                  <a:srgbClr val="00B050"/>
                </a:solidFill>
                <a:latin typeface="Calibri" panose="020F0502020204030204" pitchFamily="34" charset="0"/>
                <a:ea typeface="Calibri" panose="020F0502020204030204" pitchFamily="34" charset="0"/>
                <a:cs typeface="Calibri" panose="020F0502020204030204" pitchFamily="34" charset="0"/>
              </a:rPr>
              <a:t>Turistic</a:t>
            </a:r>
            <a:r>
              <a:rPr lang="en-GB"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a:t>
            </a:r>
            <a:br>
              <a:rPr lang="ro-RO" sz="2800" dirty="0">
                <a:solidFill>
                  <a:srgbClr val="00B050"/>
                </a:solidFill>
                <a:latin typeface="Calibri" panose="020F0502020204030204" pitchFamily="34" charset="0"/>
                <a:ea typeface="Calibri" panose="020F0502020204030204" pitchFamily="34" charset="0"/>
                <a:cs typeface="Calibri" panose="020F0502020204030204" pitchFamily="34" charset="0"/>
              </a:rPr>
            </a:br>
            <a:br>
              <a:rPr lang="ro-RO" sz="2800" b="1" u="sng" dirty="0">
                <a:solidFill>
                  <a:srgbClr val="00B050"/>
                </a:solidFill>
                <a:latin typeface="Calibri" panose="020F0502020204030204" pitchFamily="34" charset="0"/>
                <a:ea typeface="Calibri" panose="020F0502020204030204" pitchFamily="34" charset="0"/>
                <a:cs typeface="Calibri" panose="020F0502020204030204" pitchFamily="34" charset="0"/>
              </a:rPr>
            </a:br>
            <a:br>
              <a:rPr lang="ro-RO" sz="2800" b="1" dirty="0"/>
            </a:br>
            <a:endParaRPr lang="ro-RO" sz="2800" dirty="0"/>
          </a:p>
        </p:txBody>
      </p:sp>
      <p:sp>
        <p:nvSpPr>
          <p:cNvPr id="3" name="Substituent conținut 2">
            <a:extLst>
              <a:ext uri="{FF2B5EF4-FFF2-40B4-BE49-F238E27FC236}">
                <a16:creationId xmlns:a16="http://schemas.microsoft.com/office/drawing/2014/main" id="{5EBBA51F-BC7C-0175-592D-B73B7D5B9136}"/>
              </a:ext>
            </a:extLst>
          </p:cNvPr>
          <p:cNvSpPr>
            <a:spLocks noGrp="1"/>
          </p:cNvSpPr>
          <p:nvPr>
            <p:ph idx="1"/>
          </p:nvPr>
        </p:nvSpPr>
        <p:spPr>
          <a:xfrm>
            <a:off x="1387642" y="2149642"/>
            <a:ext cx="10116970" cy="3216442"/>
          </a:xfrm>
        </p:spPr>
        <p:txBody>
          <a:bodyPr>
            <a:normAutofit lnSpcReduction="10000"/>
          </a:bodyPr>
          <a:lstStyle/>
          <a:p>
            <a:pPr algn="just">
              <a:lnSpc>
                <a:spcPct val="250000"/>
              </a:lnSpc>
            </a:pP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Teoretic</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Un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obiectiv</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turistic</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poate</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fi un loc,</a:t>
            </a:r>
            <a:r>
              <a:rPr lang="ro-RO" sz="2000" dirty="0">
                <a:solidFill>
                  <a:srgbClr val="00B050"/>
                </a:solidFill>
                <a:latin typeface="Calibri" panose="020F0502020204030204" pitchFamily="34" charset="0"/>
                <a:ea typeface="Calibri" panose="020F0502020204030204" pitchFamily="34" charset="0"/>
                <a:cs typeface="Calibri" panose="020F0502020204030204" pitchFamily="34" charset="0"/>
              </a:rPr>
              <a:t> un</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eveniment</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sau</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2000" dirty="0">
                <a:solidFill>
                  <a:srgbClr val="00B050"/>
                </a:solidFill>
                <a:latin typeface="Calibri" panose="020F0502020204030204" pitchFamily="34" charset="0"/>
                <a:ea typeface="Calibri" panose="020F0502020204030204" pitchFamily="34" charset="0"/>
                <a:cs typeface="Calibri" panose="020F0502020204030204" pitchFamily="34" charset="0"/>
              </a:rPr>
              <a:t>o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activitate</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care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atrage</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vizitatori</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datorită</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unicității</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frumuseții</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importanței</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istorice</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sau</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culturale</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a:t>
            </a:r>
            <a:endParaRPr lang="ro-RO" sz="20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algn="just">
              <a:lnSpc>
                <a:spcPct val="250000"/>
              </a:lnSpc>
            </a:pP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Practic</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Identificarea</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unui</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peisaj</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natural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într-una</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dintre</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regiunile</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GAL care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poate</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fi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dezvoltat</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într</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-un parc de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aventură</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eco-friendly,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oferind</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trasee</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de </a:t>
            </a:r>
            <a:r>
              <a:rPr lang="ro-RO" sz="2000" dirty="0">
                <a:solidFill>
                  <a:srgbClr val="00B050"/>
                </a:solidFill>
                <a:latin typeface="Calibri" panose="020F0502020204030204" pitchFamily="34" charset="0"/>
                <a:ea typeface="Calibri" panose="020F0502020204030204" pitchFamily="34" charset="0"/>
                <a:cs typeface="Calibri" panose="020F0502020204030204" pitchFamily="34" charset="0"/>
              </a:rPr>
              <a:t>drumeții</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cățărare</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2000" dirty="0">
                <a:solidFill>
                  <a:srgbClr val="00B050"/>
                </a:solidFill>
                <a:latin typeface="Calibri" panose="020F0502020204030204" pitchFamily="34" charset="0"/>
                <a:ea typeface="Calibri" panose="020F0502020204030204" pitchFamily="34" charset="0"/>
                <a:cs typeface="Calibri" panose="020F0502020204030204" pitchFamily="34" charset="0"/>
              </a:rPr>
              <a:t> zone de picnic.</a:t>
            </a:r>
            <a:endParaRPr lang="en-US" sz="20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endParaRPr lang="ro-RO" dirty="0"/>
          </a:p>
        </p:txBody>
      </p:sp>
      <p:pic>
        <p:nvPicPr>
          <p:cNvPr id="5" name="Picture 3">
            <a:extLst>
              <a:ext uri="{FF2B5EF4-FFF2-40B4-BE49-F238E27FC236}">
                <a16:creationId xmlns:a16="http://schemas.microsoft.com/office/drawing/2014/main" id="{C581F95D-84DA-0F5C-D8D7-829212A4439C}"/>
              </a:ext>
            </a:extLst>
          </p:cNvPr>
          <p:cNvPicPr>
            <a:picLocks noChangeAspect="1"/>
          </p:cNvPicPr>
          <p:nvPr/>
        </p:nvPicPr>
        <p:blipFill>
          <a:blip r:embed="rId2"/>
          <a:stretch>
            <a:fillRect/>
          </a:stretch>
        </p:blipFill>
        <p:spPr>
          <a:xfrm>
            <a:off x="3847432" y="5524803"/>
            <a:ext cx="4218797" cy="1056731"/>
          </a:xfrm>
          <a:prstGeom prst="rect">
            <a:avLst/>
          </a:prstGeom>
        </p:spPr>
      </p:pic>
    </p:spTree>
    <p:extLst>
      <p:ext uri="{BB962C8B-B14F-4D97-AF65-F5344CB8AC3E}">
        <p14:creationId xmlns:p14="http://schemas.microsoft.com/office/powerpoint/2010/main" val="641406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DAE878B5-BA6D-6914-9728-CEEBB2510C1C}"/>
              </a:ext>
            </a:extLst>
          </p:cNvPr>
          <p:cNvSpPr>
            <a:spLocks noGrp="1"/>
          </p:cNvSpPr>
          <p:nvPr>
            <p:ph type="title"/>
          </p:nvPr>
        </p:nvSpPr>
        <p:spPr>
          <a:xfrm>
            <a:off x="1548063" y="592853"/>
            <a:ext cx="9956549" cy="722599"/>
          </a:xfrm>
        </p:spPr>
        <p:txBody>
          <a:bodyPr>
            <a:noAutofit/>
          </a:bodyPr>
          <a:lstStyle/>
          <a:p>
            <a:r>
              <a:rPr lang="en-GB"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2.</a:t>
            </a:r>
            <a:r>
              <a:rPr lang="ro-RO"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1.</a:t>
            </a:r>
            <a:r>
              <a:rPr lang="en-GB"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Modalități de promovare </a:t>
            </a:r>
            <a:r>
              <a:rPr lang="en-GB"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a </a:t>
            </a:r>
            <a:r>
              <a:rPr lang="en-GB" sz="2800" u="sng" dirty="0" err="1">
                <a:solidFill>
                  <a:srgbClr val="00B050"/>
                </a:solidFill>
                <a:latin typeface="Calibri" panose="020F0502020204030204" pitchFamily="34" charset="0"/>
                <a:ea typeface="Calibri" panose="020F0502020204030204" pitchFamily="34" charset="0"/>
                <a:cs typeface="Calibri" panose="020F0502020204030204" pitchFamily="34" charset="0"/>
              </a:rPr>
              <a:t>Obiectivelor</a:t>
            </a:r>
            <a:r>
              <a:rPr lang="en-GB"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800" u="sng" dirty="0" err="1">
                <a:solidFill>
                  <a:srgbClr val="00B050"/>
                </a:solidFill>
                <a:latin typeface="Calibri" panose="020F0502020204030204" pitchFamily="34" charset="0"/>
                <a:ea typeface="Calibri" panose="020F0502020204030204" pitchFamily="34" charset="0"/>
                <a:cs typeface="Calibri" panose="020F0502020204030204" pitchFamily="34" charset="0"/>
              </a:rPr>
              <a:t>Turistice</a:t>
            </a:r>
            <a:r>
              <a:rPr lang="en-GB"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a:t>
            </a:r>
            <a:br>
              <a:rPr lang="ro-RO" sz="2800" u="sng" dirty="0">
                <a:solidFill>
                  <a:srgbClr val="00B050"/>
                </a:solidFill>
              </a:rPr>
            </a:br>
            <a:endParaRPr lang="ro-RO" sz="2800" u="sng" dirty="0">
              <a:solidFill>
                <a:srgbClr val="00B050"/>
              </a:solidFill>
            </a:endParaRPr>
          </a:p>
        </p:txBody>
      </p:sp>
      <p:sp>
        <p:nvSpPr>
          <p:cNvPr id="3" name="Substituent conținut 2">
            <a:extLst>
              <a:ext uri="{FF2B5EF4-FFF2-40B4-BE49-F238E27FC236}">
                <a16:creationId xmlns:a16="http://schemas.microsoft.com/office/drawing/2014/main" id="{B3B5CB04-210A-526C-A330-C969BD8602A0}"/>
              </a:ext>
            </a:extLst>
          </p:cNvPr>
          <p:cNvSpPr>
            <a:spLocks noGrp="1"/>
          </p:cNvSpPr>
          <p:nvPr>
            <p:ph idx="1"/>
          </p:nvPr>
        </p:nvSpPr>
        <p:spPr>
          <a:xfrm>
            <a:off x="1548063" y="1315452"/>
            <a:ext cx="9956549" cy="4209351"/>
          </a:xfrm>
        </p:spPr>
        <p:txBody>
          <a:bodyPr>
            <a:normAutofit fontScale="92500" lnSpcReduction="10000"/>
          </a:bodyPr>
          <a:lstStyle/>
          <a:p>
            <a:pPr algn="just"/>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Dezvoltarea</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unei</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aplicații</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mobile care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să</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ofere</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turistilor</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ghiduri</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audio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hărți</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interactive ale </a:t>
            </a:r>
            <a:r>
              <a:rPr lang="ro-RO" sz="2200" dirty="0">
                <a:solidFill>
                  <a:srgbClr val="00B050"/>
                </a:solidFill>
                <a:latin typeface="Calibri" panose="020F0502020204030204" pitchFamily="34" charset="0"/>
                <a:ea typeface="Calibri" panose="020F0502020204030204" pitchFamily="34" charset="0"/>
                <a:cs typeface="Calibri" panose="020F0502020204030204" pitchFamily="34" charset="0"/>
              </a:rPr>
              <a:t>zonelor de atracție turistică și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siturilor</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istorice</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din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regiune</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a:t>
            </a:r>
            <a:endParaRPr lang="ro-RO" sz="22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algn="just"/>
            <a:r>
              <a:rPr lang="ro-RO" sz="2200" dirty="0">
                <a:solidFill>
                  <a:srgbClr val="00B050"/>
                </a:solidFill>
                <a:latin typeface="Calibri" panose="020F0502020204030204" pitchFamily="34" charset="0"/>
                <a:ea typeface="Calibri" panose="020F0502020204030204" pitchFamily="34" charset="0"/>
                <a:cs typeface="Calibri" panose="020F0502020204030204" pitchFamily="34" charset="0"/>
              </a:rPr>
              <a:t>Dezvoltarea unui web-site în care vor fi cuprinse obiectivele care se regăsesc în harta interactivă a zonei și care va oferi informații detaliate despre acestea.</a:t>
            </a:r>
          </a:p>
          <a:p>
            <a:pPr algn="just"/>
            <a:r>
              <a:rPr lang="ro-RO" sz="2200" dirty="0">
                <a:solidFill>
                  <a:srgbClr val="00B050"/>
                </a:solidFill>
                <a:latin typeface="Calibri" panose="020F0502020204030204" pitchFamily="34" charset="0"/>
                <a:ea typeface="Calibri" panose="020F0502020204030204" pitchFamily="34" charset="0"/>
                <a:cs typeface="Calibri" panose="020F0502020204030204" pitchFamily="34" charset="0"/>
              </a:rPr>
              <a:t>Organizarea unor evenimente de parcurgere cu bicicleta a traseelor identificate în cadrul proiectului  implicând grupuri de pasionați dornici să descopere bucuria cicloturismului în natură, pentru care vom pune la dispoziție echipamentele achiziționate în cadrul proiectului și logistica necesară, precum și atragerea în vederea participării a cicliștilor cu experiență. </a:t>
            </a:r>
          </a:p>
          <a:p>
            <a:pPr algn="just"/>
            <a:r>
              <a:rPr lang="ro-RO" sz="2200" dirty="0">
                <a:solidFill>
                  <a:srgbClr val="00B050"/>
                </a:solidFill>
                <a:latin typeface="Calibri" panose="020F0502020204030204" pitchFamily="34" charset="0"/>
                <a:ea typeface="Calibri" panose="020F0502020204030204" pitchFamily="34" charset="0"/>
                <a:cs typeface="Calibri" panose="020F0502020204030204" pitchFamily="34" charset="0"/>
              </a:rPr>
              <a:t>Realizarea de filme ale obiectivelor și traseelor turistice cu </a:t>
            </a:r>
            <a:r>
              <a:rPr lang="ro-RO"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drona</a:t>
            </a:r>
            <a:r>
              <a:rPr lang="ro-RO" sz="2200" dirty="0">
                <a:solidFill>
                  <a:srgbClr val="00B050"/>
                </a:solidFill>
                <a:latin typeface="Calibri" panose="020F0502020204030204" pitchFamily="34" charset="0"/>
                <a:ea typeface="Calibri" panose="020F0502020204030204" pitchFamily="34" charset="0"/>
                <a:cs typeface="Calibri" panose="020F0502020204030204" pitchFamily="34" charset="0"/>
              </a:rPr>
              <a:t> precum și a materialelor tipărite, care vor fi prezentate în cadrul festivalurilor de promovare ce vor fi organizate.</a:t>
            </a:r>
          </a:p>
          <a:p>
            <a:pPr algn="just"/>
            <a:r>
              <a:rPr lang="ro-RO" sz="2200" dirty="0">
                <a:solidFill>
                  <a:srgbClr val="00B050"/>
                </a:solidFill>
                <a:latin typeface="Calibri" panose="020F0502020204030204" pitchFamily="34" charset="0"/>
                <a:ea typeface="Calibri" panose="020F0502020204030204" pitchFamily="34" charset="0"/>
                <a:cs typeface="Calibri" panose="020F0502020204030204" pitchFamily="34" charset="0"/>
              </a:rPr>
              <a:t>Organizarea de evenimente (festivaluri) de promovare a producătorilor locali, tradițiilor și obiceiurilor populare, implicit a resurselor turistice culturale, naturale și istorice.</a:t>
            </a:r>
          </a:p>
          <a:p>
            <a:pPr marL="0" indent="0" algn="just">
              <a:lnSpc>
                <a:spcPct val="200000"/>
              </a:lnSpc>
              <a:buNone/>
            </a:pPr>
            <a:endParaRPr lang="en-US" sz="22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endParaRPr lang="ro-RO" dirty="0"/>
          </a:p>
        </p:txBody>
      </p:sp>
      <p:pic>
        <p:nvPicPr>
          <p:cNvPr id="4" name="Picture 3">
            <a:extLst>
              <a:ext uri="{FF2B5EF4-FFF2-40B4-BE49-F238E27FC236}">
                <a16:creationId xmlns:a16="http://schemas.microsoft.com/office/drawing/2014/main" id="{44F8377A-95F4-898F-754F-6CABE6C988DD}"/>
              </a:ext>
            </a:extLst>
          </p:cNvPr>
          <p:cNvPicPr>
            <a:picLocks noChangeAspect="1"/>
          </p:cNvPicPr>
          <p:nvPr/>
        </p:nvPicPr>
        <p:blipFill>
          <a:blip r:embed="rId2"/>
          <a:stretch>
            <a:fillRect/>
          </a:stretch>
        </p:blipFill>
        <p:spPr>
          <a:xfrm>
            <a:off x="3847432" y="5524803"/>
            <a:ext cx="4218797" cy="1056731"/>
          </a:xfrm>
          <a:prstGeom prst="rect">
            <a:avLst/>
          </a:prstGeom>
        </p:spPr>
      </p:pic>
    </p:spTree>
    <p:extLst>
      <p:ext uri="{BB962C8B-B14F-4D97-AF65-F5344CB8AC3E}">
        <p14:creationId xmlns:p14="http://schemas.microsoft.com/office/powerpoint/2010/main" val="4256547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C76CCA99-2D9B-6E62-354E-947CA15C4E7C}"/>
              </a:ext>
            </a:extLst>
          </p:cNvPr>
          <p:cNvSpPr>
            <a:spLocks noGrp="1"/>
          </p:cNvSpPr>
          <p:nvPr>
            <p:ph type="title"/>
          </p:nvPr>
        </p:nvSpPr>
        <p:spPr>
          <a:xfrm>
            <a:off x="2125579" y="376990"/>
            <a:ext cx="9379033" cy="441157"/>
          </a:xfrm>
        </p:spPr>
        <p:txBody>
          <a:bodyPr>
            <a:noAutofit/>
          </a:bodyPr>
          <a:lstStyle/>
          <a:p>
            <a:r>
              <a:rPr lang="en-GB"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2.</a:t>
            </a:r>
            <a:r>
              <a:rPr lang="ro-RO"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2.</a:t>
            </a:r>
            <a:r>
              <a:rPr lang="en-GB"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Modalități de promovare </a:t>
            </a:r>
            <a:r>
              <a:rPr lang="en-GB"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a </a:t>
            </a:r>
            <a:r>
              <a:rPr lang="en-GB" sz="2800" u="sng" dirty="0" err="1">
                <a:solidFill>
                  <a:srgbClr val="00B050"/>
                </a:solidFill>
                <a:latin typeface="Calibri" panose="020F0502020204030204" pitchFamily="34" charset="0"/>
                <a:ea typeface="Calibri" panose="020F0502020204030204" pitchFamily="34" charset="0"/>
                <a:cs typeface="Calibri" panose="020F0502020204030204" pitchFamily="34" charset="0"/>
              </a:rPr>
              <a:t>Obiectivelor</a:t>
            </a:r>
            <a:r>
              <a:rPr lang="en-GB"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800" u="sng" dirty="0" err="1">
                <a:solidFill>
                  <a:srgbClr val="00B050"/>
                </a:solidFill>
                <a:latin typeface="Calibri" panose="020F0502020204030204" pitchFamily="34" charset="0"/>
                <a:ea typeface="Calibri" panose="020F0502020204030204" pitchFamily="34" charset="0"/>
                <a:cs typeface="Calibri" panose="020F0502020204030204" pitchFamily="34" charset="0"/>
              </a:rPr>
              <a:t>Turistice</a:t>
            </a:r>
            <a:r>
              <a:rPr lang="en-GB"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a:t>
            </a:r>
            <a:endParaRPr lang="ro-RO" sz="2800" dirty="0"/>
          </a:p>
        </p:txBody>
      </p:sp>
      <p:sp>
        <p:nvSpPr>
          <p:cNvPr id="3" name="Substituent conținut 2">
            <a:extLst>
              <a:ext uri="{FF2B5EF4-FFF2-40B4-BE49-F238E27FC236}">
                <a16:creationId xmlns:a16="http://schemas.microsoft.com/office/drawing/2014/main" id="{CCBA1877-604C-36A8-0E50-F4FBA2F27B34}"/>
              </a:ext>
            </a:extLst>
          </p:cNvPr>
          <p:cNvSpPr>
            <a:spLocks noGrp="1"/>
          </p:cNvSpPr>
          <p:nvPr>
            <p:ph idx="1"/>
          </p:nvPr>
        </p:nvSpPr>
        <p:spPr>
          <a:xfrm>
            <a:off x="1548062" y="954505"/>
            <a:ext cx="9956549" cy="4956717"/>
          </a:xfrm>
        </p:spPr>
        <p:txBody>
          <a:bodyPr>
            <a:normAutofit/>
          </a:bodyPr>
          <a:lstStyle/>
          <a:p>
            <a:r>
              <a:rPr lang="ro-RO" sz="2000" b="1" dirty="0">
                <a:solidFill>
                  <a:srgbClr val="00B050"/>
                </a:solidFill>
                <a:latin typeface="Calibri" panose="020F0502020204030204" pitchFamily="34" charset="0"/>
                <a:ea typeface="Calibri" panose="020F0502020204030204" pitchFamily="34" charset="0"/>
                <a:cs typeface="Calibri" panose="020F0502020204030204" pitchFamily="34" charset="0"/>
              </a:rPr>
              <a:t>Blogul de călătorii -</a:t>
            </a:r>
            <a:r>
              <a:rPr lang="ro-RO" sz="2000" b="0" i="0" dirty="0">
                <a:solidFill>
                  <a:srgbClr val="202122"/>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a:t>
            </a:r>
            <a:r>
              <a:rPr lang="ro-RO" sz="2000" b="0" i="0" dirty="0">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Un </a:t>
            </a:r>
            <a:r>
              <a:rPr lang="ro-RO" sz="2000" b="1" i="0" dirty="0">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blog</a:t>
            </a:r>
            <a:r>
              <a:rPr lang="ro-RO" sz="2000" b="0" i="0" dirty="0">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este o </a:t>
            </a:r>
            <a:r>
              <a:rPr lang="ro-RO" sz="2000" b="0" i="0" u="none" strike="noStrike" dirty="0">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hlinkClick r:id="rId2" tooltip="Publicație">
                  <a:extLst>
                    <a:ext uri="{A12FA001-AC4F-418D-AE19-62706E023703}">
                      <ahyp:hlinkClr xmlns:ahyp="http://schemas.microsoft.com/office/drawing/2018/hyperlinkcolor" val="tx"/>
                    </a:ext>
                  </a:extLst>
                </a:hlinkClick>
              </a:rPr>
              <a:t>publicație</a:t>
            </a:r>
            <a:r>
              <a:rPr lang="ro-RO" sz="2000" b="0" i="0" dirty="0">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a:t>
            </a:r>
            <a:r>
              <a:rPr lang="ro-RO" sz="2000" b="0" i="0" u="none" strike="noStrike" dirty="0">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hlinkClick r:id="rId3" tooltip="Web">
                  <a:extLst>
                    <a:ext uri="{A12FA001-AC4F-418D-AE19-62706E023703}">
                      <ahyp:hlinkClr xmlns:ahyp="http://schemas.microsoft.com/office/drawing/2018/hyperlinkcolor" val="tx"/>
                    </a:ext>
                  </a:extLst>
                </a:hlinkClick>
              </a:rPr>
              <a:t>web</a:t>
            </a:r>
            <a:r>
              <a:rPr lang="ro-RO" sz="2000" b="0" i="0" dirty="0">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(un text scris) care conține articole periodice, actualizate neîntrerupt cu privire la anumite teme de interes. Blogul de călătorie este realizat de un </a:t>
            </a:r>
            <a:r>
              <a:rPr lang="ro-RO" sz="2000" b="0" i="0" dirty="0" err="1">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Blogger</a:t>
            </a:r>
            <a:r>
              <a:rPr lang="ro-RO" sz="2000" b="0" i="0" dirty="0">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persoană cu experiență în domeniul turistic, care cunoaște detaliat toate elementele de interes în cadrul traseelor propuse și evidențiază atât elementele pozitive (puncte de atracție, avantaje) cât și părțile mai puțin plăcute (costuri exagerate, calitate deficitară a serviciilor sau potențiale pericole).</a:t>
            </a:r>
          </a:p>
          <a:p>
            <a:r>
              <a:rPr lang="ro-RO" sz="2000" b="1" dirty="0" err="1">
                <a:solidFill>
                  <a:srgbClr val="00B050"/>
                </a:solidFill>
                <a:latin typeface="Calibri" panose="020F0502020204030204" pitchFamily="34" charset="0"/>
                <a:ea typeface="Calibri" panose="020F0502020204030204" pitchFamily="34" charset="0"/>
                <a:cs typeface="Calibri" panose="020F0502020204030204" pitchFamily="34" charset="0"/>
              </a:rPr>
              <a:t>Vlogul</a:t>
            </a:r>
            <a:r>
              <a:rPr lang="ro-RO" sz="2000" b="1" dirty="0">
                <a:solidFill>
                  <a:srgbClr val="00B050"/>
                </a:solidFill>
                <a:latin typeface="Calibri" panose="020F0502020204030204" pitchFamily="34" charset="0"/>
                <a:ea typeface="Calibri" panose="020F0502020204030204" pitchFamily="34" charset="0"/>
                <a:cs typeface="Calibri" panose="020F0502020204030204" pitchFamily="34" charset="0"/>
              </a:rPr>
              <a:t> - </a:t>
            </a:r>
            <a:r>
              <a:rPr lang="ro-RO" sz="2000" b="0" i="0" dirty="0">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Un </a:t>
            </a:r>
            <a:r>
              <a:rPr lang="ro-RO" sz="2000" b="0" i="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Video blog</a:t>
            </a:r>
            <a:r>
              <a:rPr lang="ro-RO" sz="2000" b="0" i="0" dirty="0">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a:t>
            </a:r>
            <a:r>
              <a:rPr lang="ro-RO" sz="2000" b="0" i="0" dirty="0" err="1">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Videoblog</a:t>
            </a:r>
            <a:r>
              <a:rPr lang="ro-RO" sz="2000" b="0" i="0" dirty="0">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sau </a:t>
            </a:r>
            <a:r>
              <a:rPr lang="ro-RO" sz="2000" b="0" i="0"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Vlog</a:t>
            </a:r>
            <a:r>
              <a:rPr lang="ro-RO" sz="2000" b="0" i="0" dirty="0">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 este o formă de blog în care mediul multimedia este constituit de video. Video blogul este o formă de televiziune web. Înregistrările de </a:t>
            </a:r>
            <a:r>
              <a:rPr lang="ro-RO" sz="2000" b="0" i="0" dirty="0" err="1">
                <a:solidFill>
                  <a:srgbClr val="00B050"/>
                </a:solidFill>
                <a:effectLst/>
                <a:latin typeface="Calibri" panose="020F0502020204030204" pitchFamily="34" charset="0"/>
                <a:ea typeface="Calibri" panose="020F0502020204030204" pitchFamily="34" charset="0"/>
                <a:cs typeface="Calibri" panose="020F0502020204030204" pitchFamily="34" charset="0"/>
              </a:rPr>
              <a:t>vlog</a:t>
            </a:r>
            <a:r>
              <a:rPr lang="ro-RO" sz="2000" b="0" i="0" dirty="0">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-uri combină video încorporat sau un link video cu textul de sprijin, imagini și alte </a:t>
            </a:r>
            <a:r>
              <a:rPr lang="ro-RO" sz="2000" b="0" i="0" dirty="0" err="1">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metadate</a:t>
            </a:r>
            <a:r>
              <a:rPr lang="ro-RO" sz="2000" b="0" i="0" dirty="0">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a:t>
            </a:r>
            <a:r>
              <a:rPr lang="ro-RO" sz="2000" b="0" i="0" dirty="0" err="1">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Vlogul</a:t>
            </a:r>
            <a:r>
              <a:rPr lang="ro-RO" sz="2000" b="0" i="0" dirty="0">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este realizat de un </a:t>
            </a:r>
            <a:r>
              <a:rPr lang="ro-RO" sz="2000" b="0" i="0" dirty="0" err="1">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Vlogger</a:t>
            </a:r>
            <a:r>
              <a:rPr lang="ro-RO" sz="2000" b="0" i="0" dirty="0">
                <a:solidFill>
                  <a:srgbClr val="00B050"/>
                </a:solidFill>
                <a:effectLst/>
                <a:highlight>
                  <a:srgbClr val="FFFFFF"/>
                </a:highlight>
                <a:latin typeface="Calibri" panose="020F0502020204030204" pitchFamily="34" charset="0"/>
                <a:ea typeface="Calibri" panose="020F0502020204030204" pitchFamily="34" charset="0"/>
                <a:cs typeface="Calibri" panose="020F0502020204030204" pitchFamily="34" charset="0"/>
              </a:rPr>
              <a:t>- care este un creator de conținut specializat pe o anumită tematică (în cazul nostru Turismul).</a:t>
            </a:r>
          </a:p>
          <a:p>
            <a:r>
              <a:rPr lang="ro-RO" sz="2000" b="1" dirty="0">
                <a:solidFill>
                  <a:srgbClr val="00B050"/>
                </a:solidFill>
                <a:highlight>
                  <a:srgbClr val="FFFFFF"/>
                </a:highlight>
                <a:latin typeface="Calibri" panose="020F0502020204030204" pitchFamily="34" charset="0"/>
                <a:ea typeface="Calibri" panose="020F0502020204030204" pitchFamily="34" charset="0"/>
                <a:cs typeface="Calibri" panose="020F0502020204030204" pitchFamily="34" charset="0"/>
              </a:rPr>
              <a:t>Toate modalitățile prezentate contribuie susținut la promovarea obiectivelor turistice. Este de remarcat faptul că în ultimii ani impactul promovării pe rețelele sociale a crescut exponențial ceea ce oferă acestora un avantaj net ca factor de propagare a informației</a:t>
            </a:r>
            <a:r>
              <a:rPr lang="ro-RO" sz="2000" dirty="0">
                <a:solidFill>
                  <a:srgbClr val="00B050"/>
                </a:solidFill>
                <a:highlight>
                  <a:srgbClr val="FFFFFF"/>
                </a:highlight>
                <a:latin typeface="Calibri" panose="020F0502020204030204" pitchFamily="34" charset="0"/>
                <a:ea typeface="Calibri" panose="020F0502020204030204" pitchFamily="34" charset="0"/>
                <a:cs typeface="Calibri" panose="020F0502020204030204" pitchFamily="34" charset="0"/>
              </a:rPr>
              <a:t>.</a:t>
            </a:r>
            <a:endParaRPr lang="ro-RO" sz="2000"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8FE1AEF8-73AA-2F82-CD3E-148D49CA3D14}"/>
              </a:ext>
            </a:extLst>
          </p:cNvPr>
          <p:cNvPicPr>
            <a:picLocks noChangeAspect="1"/>
          </p:cNvPicPr>
          <p:nvPr/>
        </p:nvPicPr>
        <p:blipFill>
          <a:blip r:embed="rId4"/>
          <a:stretch>
            <a:fillRect/>
          </a:stretch>
        </p:blipFill>
        <p:spPr>
          <a:xfrm>
            <a:off x="3847432" y="5524803"/>
            <a:ext cx="4218797" cy="1056731"/>
          </a:xfrm>
          <a:prstGeom prst="rect">
            <a:avLst/>
          </a:prstGeom>
        </p:spPr>
      </p:pic>
    </p:spTree>
    <p:extLst>
      <p:ext uri="{BB962C8B-B14F-4D97-AF65-F5344CB8AC3E}">
        <p14:creationId xmlns:p14="http://schemas.microsoft.com/office/powerpoint/2010/main" val="1639797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FD3C029F-E497-9EB2-D1F4-DD8482BC8A06}"/>
              </a:ext>
            </a:extLst>
          </p:cNvPr>
          <p:cNvSpPr>
            <a:spLocks noGrp="1"/>
          </p:cNvSpPr>
          <p:nvPr>
            <p:ph type="title"/>
          </p:nvPr>
        </p:nvSpPr>
        <p:spPr>
          <a:xfrm>
            <a:off x="1716505" y="624110"/>
            <a:ext cx="9788108" cy="579048"/>
          </a:xfrm>
        </p:spPr>
        <p:txBody>
          <a:bodyPr>
            <a:normAutofit/>
          </a:bodyPr>
          <a:lstStyle/>
          <a:p>
            <a:r>
              <a:rPr lang="ro-RO" sz="2800" u="sng" dirty="0">
                <a:solidFill>
                  <a:srgbClr val="00B050"/>
                </a:solidFill>
                <a:latin typeface="Calibri" panose="020F0502020204030204" pitchFamily="34" charset="0"/>
                <a:ea typeface="Calibri" panose="020F0502020204030204" pitchFamily="34" charset="0"/>
                <a:cs typeface="Calibri" panose="020F0502020204030204" pitchFamily="34" charset="0"/>
              </a:rPr>
              <a:t>3. Crearea de obiective turistice noi</a:t>
            </a:r>
          </a:p>
        </p:txBody>
      </p:sp>
      <p:sp>
        <p:nvSpPr>
          <p:cNvPr id="3" name="Substituent conținut 2">
            <a:extLst>
              <a:ext uri="{FF2B5EF4-FFF2-40B4-BE49-F238E27FC236}">
                <a16:creationId xmlns:a16="http://schemas.microsoft.com/office/drawing/2014/main" id="{5707274A-BEDA-1578-A462-40F548DAD0C4}"/>
              </a:ext>
            </a:extLst>
          </p:cNvPr>
          <p:cNvSpPr>
            <a:spLocks noGrp="1"/>
          </p:cNvSpPr>
          <p:nvPr>
            <p:ph idx="1"/>
          </p:nvPr>
        </p:nvSpPr>
        <p:spPr>
          <a:xfrm>
            <a:off x="1716504" y="1363579"/>
            <a:ext cx="9788107" cy="4002505"/>
          </a:xfrm>
        </p:spPr>
        <p:txBody>
          <a:bodyPr>
            <a:normAutofit lnSpcReduction="10000"/>
          </a:bodyPr>
          <a:lstStyle/>
          <a:p>
            <a:r>
              <a:rPr lang="ro-RO" dirty="0">
                <a:solidFill>
                  <a:srgbClr val="00B050"/>
                </a:solidFill>
              </a:rPr>
              <a:t>În cazul nostru obiectivele turistice noi pot fi reprezentate de o gamă diversă:</a:t>
            </a:r>
          </a:p>
          <a:p>
            <a:r>
              <a:rPr lang="ro-RO" dirty="0">
                <a:solidFill>
                  <a:srgbClr val="00B050"/>
                </a:solidFill>
              </a:rPr>
              <a:t>Identificarea unor trasee turistice pentru bicicliști în parcursul cărora vor regăsi:</a:t>
            </a:r>
          </a:p>
          <a:p>
            <a:r>
              <a:rPr lang="ro-RO" dirty="0">
                <a:solidFill>
                  <a:srgbClr val="00B050"/>
                </a:solidFill>
              </a:rPr>
              <a:t>Persoane resursă (meșteri Populari, interpreți autentici, etc);</a:t>
            </a:r>
          </a:p>
          <a:p>
            <a:r>
              <a:rPr lang="ro-RO" dirty="0">
                <a:solidFill>
                  <a:srgbClr val="00B050"/>
                </a:solidFill>
              </a:rPr>
              <a:t>Biserici de lemn neinventariate până în prezent ca resursă turistică; </a:t>
            </a:r>
          </a:p>
          <a:p>
            <a:r>
              <a:rPr lang="ro-RO" dirty="0">
                <a:solidFill>
                  <a:srgbClr val="00B050"/>
                </a:solidFill>
              </a:rPr>
              <a:t>Situri istorice mai puțin cunoscute;</a:t>
            </a:r>
          </a:p>
          <a:p>
            <a:r>
              <a:rPr lang="ro-RO" dirty="0">
                <a:solidFill>
                  <a:srgbClr val="00B050"/>
                </a:solidFill>
              </a:rPr>
              <a:t>Zone cu valoare naturală ridicată;</a:t>
            </a:r>
          </a:p>
          <a:p>
            <a:r>
              <a:rPr lang="ro-RO" dirty="0">
                <a:solidFill>
                  <a:srgbClr val="00B050"/>
                </a:solidFill>
              </a:rPr>
              <a:t>Peșteri neexplorate;</a:t>
            </a:r>
          </a:p>
          <a:p>
            <a:r>
              <a:rPr lang="ro-RO" dirty="0">
                <a:solidFill>
                  <a:srgbClr val="00B050"/>
                </a:solidFill>
              </a:rPr>
              <a:t>Cascade; </a:t>
            </a:r>
          </a:p>
          <a:p>
            <a:r>
              <a:rPr lang="ro-RO" dirty="0">
                <a:solidFill>
                  <a:srgbClr val="00B050"/>
                </a:solidFill>
              </a:rPr>
              <a:t>Zone de panoramă cu mare impact vizual;</a:t>
            </a:r>
          </a:p>
          <a:p>
            <a:r>
              <a:rPr lang="ro-RO" dirty="0">
                <a:solidFill>
                  <a:srgbClr val="00B050"/>
                </a:solidFill>
              </a:rPr>
              <a:t>Puncte gastronomice locale, zone de agrement, activități sportive și de relaxare, de petrecere a timpului  în aer liber, precum și unități pentru cazare.</a:t>
            </a:r>
          </a:p>
          <a:p>
            <a:endParaRPr lang="ro-RO" dirty="0"/>
          </a:p>
        </p:txBody>
      </p:sp>
      <p:pic>
        <p:nvPicPr>
          <p:cNvPr id="4" name="Picture 3">
            <a:extLst>
              <a:ext uri="{FF2B5EF4-FFF2-40B4-BE49-F238E27FC236}">
                <a16:creationId xmlns:a16="http://schemas.microsoft.com/office/drawing/2014/main" id="{4E5A9AD2-F9C3-4BDE-2898-03637081A6EB}"/>
              </a:ext>
            </a:extLst>
          </p:cNvPr>
          <p:cNvPicPr>
            <a:picLocks noChangeAspect="1"/>
          </p:cNvPicPr>
          <p:nvPr/>
        </p:nvPicPr>
        <p:blipFill>
          <a:blip r:embed="rId2"/>
          <a:stretch>
            <a:fillRect/>
          </a:stretch>
        </p:blipFill>
        <p:spPr>
          <a:xfrm>
            <a:off x="3847432" y="5524803"/>
            <a:ext cx="4218797" cy="1056731"/>
          </a:xfrm>
          <a:prstGeom prst="rect">
            <a:avLst/>
          </a:prstGeom>
        </p:spPr>
      </p:pic>
    </p:spTree>
    <p:extLst>
      <p:ext uri="{BB962C8B-B14F-4D97-AF65-F5344CB8AC3E}">
        <p14:creationId xmlns:p14="http://schemas.microsoft.com/office/powerpoint/2010/main" val="3811622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3047" y="3490761"/>
            <a:ext cx="8898415" cy="295915"/>
          </a:xfrm>
          <a:prstGeom prst="rect">
            <a:avLst/>
          </a:prstGeom>
        </p:spPr>
        <p:txBody>
          <a:bodyPr wrap="square" lIns="0" tIns="0" rIns="0" bIns="0" rtlCol="0" anchor="t">
            <a:spAutoFit/>
          </a:bodyPr>
          <a:lstStyle/>
          <a:p>
            <a:pPr algn="ctr">
              <a:lnSpc>
                <a:spcPts val="1680"/>
              </a:lnSpc>
            </a:pPr>
            <a:endParaRPr lang="en-US" sz="4000" b="1" dirty="0">
              <a:solidFill>
                <a:srgbClr val="00B050"/>
              </a:solidFill>
              <a:latin typeface="Open Sans"/>
            </a:endParaRPr>
          </a:p>
        </p:txBody>
      </p:sp>
      <p:pic>
        <p:nvPicPr>
          <p:cNvPr id="4" name="Picture 3">
            <a:extLst>
              <a:ext uri="{FF2B5EF4-FFF2-40B4-BE49-F238E27FC236}">
                <a16:creationId xmlns:a16="http://schemas.microsoft.com/office/drawing/2014/main" id="{BB8FA565-114A-87F7-7C5F-0197275014E0}"/>
              </a:ext>
            </a:extLst>
          </p:cNvPr>
          <p:cNvPicPr>
            <a:picLocks noChangeAspect="1"/>
          </p:cNvPicPr>
          <p:nvPr/>
        </p:nvPicPr>
        <p:blipFill>
          <a:blip r:embed="rId2"/>
          <a:stretch>
            <a:fillRect/>
          </a:stretch>
        </p:blipFill>
        <p:spPr>
          <a:xfrm>
            <a:off x="3986602" y="5566611"/>
            <a:ext cx="4218797" cy="1042736"/>
          </a:xfrm>
          <a:prstGeom prst="rect">
            <a:avLst/>
          </a:prstGeom>
        </p:spPr>
      </p:pic>
      <p:sp>
        <p:nvSpPr>
          <p:cNvPr id="5" name="Titlu 4">
            <a:extLst>
              <a:ext uri="{FF2B5EF4-FFF2-40B4-BE49-F238E27FC236}">
                <a16:creationId xmlns:a16="http://schemas.microsoft.com/office/drawing/2014/main" id="{A014C0B8-EEFE-3493-BEF5-1055F2BF4453}"/>
              </a:ext>
            </a:extLst>
          </p:cNvPr>
          <p:cNvSpPr>
            <a:spLocks noGrp="1"/>
          </p:cNvSpPr>
          <p:nvPr>
            <p:ph type="title"/>
          </p:nvPr>
        </p:nvSpPr>
        <p:spPr>
          <a:xfrm>
            <a:off x="1557495" y="624110"/>
            <a:ext cx="9947117" cy="672128"/>
          </a:xfrm>
        </p:spPr>
        <p:txBody>
          <a:bodyPr>
            <a:noAutofit/>
          </a:bodyPr>
          <a:lstStyle/>
          <a:p>
            <a:r>
              <a:rPr lang="ro-RO" sz="28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800" dirty="0">
                <a:solidFill>
                  <a:srgbClr val="00B050"/>
                </a:solidFill>
                <a:latin typeface="Calibri" panose="020F0502020204030204" pitchFamily="34" charset="0"/>
                <a:ea typeface="Calibri" panose="020F0502020204030204" pitchFamily="34" charset="0"/>
                <a:cs typeface="Calibri" panose="020F0502020204030204" pitchFamily="34" charset="0"/>
              </a:rPr>
              <a:t>4. </a:t>
            </a:r>
            <a:r>
              <a:rPr lang="en-GB" sz="2800" dirty="0" err="1">
                <a:solidFill>
                  <a:srgbClr val="00B050"/>
                </a:solidFill>
                <a:latin typeface="Calibri" panose="020F0502020204030204" pitchFamily="34" charset="0"/>
                <a:ea typeface="Calibri" panose="020F0502020204030204" pitchFamily="34" charset="0"/>
                <a:cs typeface="Calibri" panose="020F0502020204030204" pitchFamily="34" charset="0"/>
              </a:rPr>
              <a:t>Importanța</a:t>
            </a:r>
            <a:r>
              <a:rPr lang="en-GB" sz="28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800" dirty="0" err="1">
                <a:solidFill>
                  <a:srgbClr val="00B050"/>
                </a:solidFill>
                <a:latin typeface="Calibri" panose="020F0502020204030204" pitchFamily="34" charset="0"/>
                <a:ea typeface="Calibri" panose="020F0502020204030204" pitchFamily="34" charset="0"/>
                <a:cs typeface="Calibri" panose="020F0502020204030204" pitchFamily="34" charset="0"/>
              </a:rPr>
              <a:t>Marketingului</a:t>
            </a:r>
            <a:r>
              <a:rPr lang="en-GB" sz="28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800"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28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800" dirty="0" err="1">
                <a:solidFill>
                  <a:srgbClr val="00B050"/>
                </a:solidFill>
                <a:latin typeface="Calibri" panose="020F0502020204030204" pitchFamily="34" charset="0"/>
                <a:ea typeface="Calibri" panose="020F0502020204030204" pitchFamily="34" charset="0"/>
                <a:cs typeface="Calibri" panose="020F0502020204030204" pitchFamily="34" charset="0"/>
              </a:rPr>
              <a:t>Promovării</a:t>
            </a:r>
            <a:r>
              <a:rPr lang="en-GB" sz="2800" dirty="0">
                <a:solidFill>
                  <a:srgbClr val="00B050"/>
                </a:solidFill>
                <a:latin typeface="Calibri" panose="020F0502020204030204" pitchFamily="34" charset="0"/>
                <a:ea typeface="Calibri" panose="020F0502020204030204" pitchFamily="34" charset="0"/>
                <a:cs typeface="Calibri" panose="020F0502020204030204" pitchFamily="34" charset="0"/>
              </a:rPr>
              <a:t>:</a:t>
            </a:r>
            <a:br>
              <a:rPr lang="ro-RO" sz="2800" dirty="0">
                <a:solidFill>
                  <a:srgbClr val="00B050"/>
                </a:solidFill>
                <a:latin typeface="Calibri" panose="020F0502020204030204" pitchFamily="34" charset="0"/>
                <a:ea typeface="Calibri" panose="020F0502020204030204" pitchFamily="34" charset="0"/>
                <a:cs typeface="Calibri" panose="020F0502020204030204" pitchFamily="34" charset="0"/>
              </a:rPr>
            </a:br>
            <a:endParaRPr lang="ro-RO" sz="2800" dirty="0">
              <a:solidFill>
                <a:srgbClr val="00B050"/>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ubstituent conținut 5">
            <a:extLst>
              <a:ext uri="{FF2B5EF4-FFF2-40B4-BE49-F238E27FC236}">
                <a16:creationId xmlns:a16="http://schemas.microsoft.com/office/drawing/2014/main" id="{44A62F76-25FD-07C7-9CC0-D7409979CC8E}"/>
              </a:ext>
            </a:extLst>
          </p:cNvPr>
          <p:cNvSpPr>
            <a:spLocks noGrp="1"/>
          </p:cNvSpPr>
          <p:nvPr>
            <p:ph idx="1"/>
          </p:nvPr>
        </p:nvSpPr>
        <p:spPr>
          <a:xfrm>
            <a:off x="1023047" y="1195137"/>
            <a:ext cx="10481565" cy="4451684"/>
          </a:xfrm>
        </p:spPr>
        <p:txBody>
          <a:bodyPr>
            <a:normAutofit fontScale="92500" lnSpcReduction="10000"/>
          </a:bodyPr>
          <a:lstStyle/>
          <a:p>
            <a:pPr algn="just"/>
            <a:r>
              <a:rPr lang="ro-RO" sz="2200" dirty="0">
                <a:solidFill>
                  <a:srgbClr val="00B050"/>
                </a:solidFill>
                <a:latin typeface="Calibri" panose="020F0502020204030204" pitchFamily="34" charset="0"/>
                <a:ea typeface="Calibri" panose="020F0502020204030204" pitchFamily="34" charset="0"/>
                <a:cs typeface="Calibri" panose="020F0502020204030204" pitchFamily="34" charset="0"/>
              </a:rPr>
              <a:t>Rolul m</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arketingul</a:t>
            </a:r>
            <a:r>
              <a:rPr lang="ro-RO" sz="2200" dirty="0">
                <a:solidFill>
                  <a:srgbClr val="00B050"/>
                </a:solidFill>
                <a:latin typeface="Calibri" panose="020F0502020204030204" pitchFamily="34" charset="0"/>
                <a:ea typeface="Calibri" panose="020F0502020204030204" pitchFamily="34" charset="0"/>
                <a:cs typeface="Calibri" panose="020F0502020204030204" pitchFamily="34" charset="0"/>
              </a:rPr>
              <a:t>ui</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este</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2200" dirty="0">
                <a:solidFill>
                  <a:srgbClr val="00B050"/>
                </a:solidFill>
                <a:latin typeface="Calibri" panose="020F0502020204030204" pitchFamily="34" charset="0"/>
                <a:ea typeface="Calibri" panose="020F0502020204030204" pitchFamily="34" charset="0"/>
                <a:cs typeface="Calibri" panose="020F0502020204030204" pitchFamily="34" charset="0"/>
              </a:rPr>
              <a:t>determinant</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pentru</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atrage</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vizitatori</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crește</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notorietatea</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unui</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obiectiv</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turistic</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a:t>
            </a:r>
            <a:endParaRPr lang="ro-RO" sz="22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algn="just"/>
            <a:r>
              <a:rPr lang="ro-RO" sz="2200" dirty="0">
                <a:solidFill>
                  <a:srgbClr val="00B050"/>
                </a:solidFill>
                <a:latin typeface="Calibri" panose="020F0502020204030204" pitchFamily="34" charset="0"/>
                <a:ea typeface="Calibri" panose="020F0502020204030204" pitchFamily="34" charset="0"/>
                <a:cs typeface="Calibri" panose="020F0502020204030204" pitchFamily="34" charset="0"/>
              </a:rPr>
              <a:t>În acest scop este necesară stabilirea grupului țintă a mix-ului produselor de marketing în funcție de caracteristicile ofertei turistice.</a:t>
            </a:r>
          </a:p>
          <a:p>
            <a:pPr algn="just"/>
            <a:r>
              <a:rPr lang="ro-RO" sz="2200" dirty="0">
                <a:solidFill>
                  <a:srgbClr val="00B050"/>
                </a:solidFill>
                <a:latin typeface="Calibri" panose="020F0502020204030204" pitchFamily="34" charset="0"/>
                <a:ea typeface="Calibri" panose="020F0502020204030204" pitchFamily="34" charset="0"/>
                <a:cs typeface="Calibri" panose="020F0502020204030204" pitchFamily="34" charset="0"/>
              </a:rPr>
              <a:t>Odată stabilit grupul țintă pot fi identificate cele mai eficiente rețele de comunicare și stabilirea unor căi de comunicație.</a:t>
            </a:r>
          </a:p>
          <a:p>
            <a:pPr algn="just"/>
            <a:r>
              <a:rPr lang="ro-RO" sz="2200" dirty="0">
                <a:solidFill>
                  <a:srgbClr val="00B050"/>
                </a:solidFill>
                <a:latin typeface="Calibri" panose="020F0502020204030204" pitchFamily="34" charset="0"/>
                <a:ea typeface="Calibri" panose="020F0502020204030204" pitchFamily="34" charset="0"/>
                <a:cs typeface="Calibri" panose="020F0502020204030204" pitchFamily="34" charset="0"/>
              </a:rPr>
              <a:t>Cele mai eficiente dintre acestea sunt aplicațiile turistice online (Hărți interactive, site-uri) precum și tehnicile moderne (Blog, </a:t>
            </a:r>
            <a:r>
              <a:rPr lang="ro-RO"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Vlog</a:t>
            </a:r>
            <a:r>
              <a:rPr lang="ro-RO" sz="2200" dirty="0">
                <a:solidFill>
                  <a:srgbClr val="00B050"/>
                </a:solidFill>
                <a:latin typeface="Calibri" panose="020F0502020204030204" pitchFamily="34" charset="0"/>
                <a:ea typeface="Calibri" panose="020F0502020204030204" pitchFamily="34" charset="0"/>
                <a:cs typeface="Calibri" panose="020F0502020204030204" pitchFamily="34" charset="0"/>
              </a:rPr>
              <a:t> și postări pe rețelele sociale). Posibilitatea comunicării în dublu sens prin postări ale turiștilor, impresii din călătorie dau suficiente indicii și încredere celor interesați în vederea alegerii unei variante corecte de călătorie conform așteptărilor fiecăruia.</a:t>
            </a:r>
          </a:p>
          <a:p>
            <a:pPr algn="just"/>
            <a:r>
              <a:rPr lang="ro-RO" sz="2200" dirty="0">
                <a:solidFill>
                  <a:srgbClr val="00B050"/>
                </a:solidFill>
                <a:latin typeface="Calibri" panose="020F0502020204030204" pitchFamily="34" charset="0"/>
                <a:ea typeface="Calibri" panose="020F0502020204030204" pitchFamily="34" charset="0"/>
                <a:cs typeface="Calibri" panose="020F0502020204030204" pitchFamily="34" charset="0"/>
              </a:rPr>
              <a:t>Organizarea de evenimente, oferirea de suvenire personalizate, prezentarea de filme cu u</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tilizarea</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tehnologiei</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VR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pentru</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oferi</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tururi</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virtuale</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ale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obiectivelor</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turistice</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spor</a:t>
            </a:r>
            <a:r>
              <a:rPr lang="ro-RO"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ește</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interesul</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22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2200" dirty="0" err="1">
                <a:solidFill>
                  <a:srgbClr val="00B050"/>
                </a:solidFill>
                <a:latin typeface="Calibri" panose="020F0502020204030204" pitchFamily="34" charset="0"/>
                <a:ea typeface="Calibri" panose="020F0502020204030204" pitchFamily="34" charset="0"/>
                <a:cs typeface="Calibri" panose="020F0502020204030204" pitchFamily="34" charset="0"/>
              </a:rPr>
              <a:t>anticipația</a:t>
            </a:r>
            <a:r>
              <a:rPr lang="ro-RO" sz="2200" dirty="0">
                <a:solidFill>
                  <a:srgbClr val="00B050"/>
                </a:solidFill>
                <a:latin typeface="Calibri" panose="020F0502020204030204" pitchFamily="34" charset="0"/>
                <a:ea typeface="Calibri" panose="020F0502020204030204" pitchFamily="34" charset="0"/>
                <a:cs typeface="Calibri" panose="020F0502020204030204" pitchFamily="34" charset="0"/>
              </a:rPr>
              <a:t> potențialilor vizitatori, contribuind la asigurarea unui turism sustenabil</a:t>
            </a:r>
            <a:r>
              <a:rPr lang="ro-RO" sz="2000" dirty="0">
                <a:solidFill>
                  <a:srgbClr val="00B050"/>
                </a:solidFill>
                <a:latin typeface="Calibri" panose="020F0502020204030204" pitchFamily="34" charset="0"/>
                <a:ea typeface="Calibri" panose="020F0502020204030204" pitchFamily="34" charset="0"/>
                <a:cs typeface="Calibri" panose="020F0502020204030204" pitchFamily="34" charset="0"/>
              </a:rPr>
              <a:t>.</a:t>
            </a:r>
            <a:endParaRPr lang="en-US" sz="20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endParaRPr lang="ro-RO" dirty="0"/>
          </a:p>
        </p:txBody>
      </p:sp>
    </p:spTree>
    <p:extLst>
      <p:ext uri="{BB962C8B-B14F-4D97-AF65-F5344CB8AC3E}">
        <p14:creationId xmlns:p14="http://schemas.microsoft.com/office/powerpoint/2010/main" val="3501689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1023047" y="3490761"/>
            <a:ext cx="8898415" cy="295915"/>
          </a:xfrm>
          <a:prstGeom prst="rect">
            <a:avLst/>
          </a:prstGeom>
        </p:spPr>
        <p:txBody>
          <a:bodyPr wrap="square" lIns="0" tIns="0" rIns="0" bIns="0" rtlCol="0" anchor="t">
            <a:spAutoFit/>
          </a:bodyPr>
          <a:lstStyle/>
          <a:p>
            <a:pPr algn="ctr">
              <a:lnSpc>
                <a:spcPts val="1680"/>
              </a:lnSpc>
            </a:pPr>
            <a:endParaRPr lang="en-US" sz="4000" b="1" dirty="0">
              <a:solidFill>
                <a:srgbClr val="00B050"/>
              </a:solidFill>
              <a:latin typeface="Open Sans"/>
            </a:endParaRPr>
          </a:p>
        </p:txBody>
      </p:sp>
      <p:pic>
        <p:nvPicPr>
          <p:cNvPr id="4" name="Picture 3">
            <a:extLst>
              <a:ext uri="{FF2B5EF4-FFF2-40B4-BE49-F238E27FC236}">
                <a16:creationId xmlns:a16="http://schemas.microsoft.com/office/drawing/2014/main" id="{37F54DCE-5B16-E430-FF98-1D1EC509D869}"/>
              </a:ext>
            </a:extLst>
          </p:cNvPr>
          <p:cNvPicPr>
            <a:picLocks noChangeAspect="1"/>
          </p:cNvPicPr>
          <p:nvPr/>
        </p:nvPicPr>
        <p:blipFill>
          <a:blip r:embed="rId2"/>
          <a:stretch>
            <a:fillRect/>
          </a:stretch>
        </p:blipFill>
        <p:spPr>
          <a:xfrm>
            <a:off x="3911600" y="5613401"/>
            <a:ext cx="4218797" cy="1056731"/>
          </a:xfrm>
          <a:prstGeom prst="rect">
            <a:avLst/>
          </a:prstGeom>
        </p:spPr>
      </p:pic>
      <p:sp>
        <p:nvSpPr>
          <p:cNvPr id="5" name="Titlu 4">
            <a:extLst>
              <a:ext uri="{FF2B5EF4-FFF2-40B4-BE49-F238E27FC236}">
                <a16:creationId xmlns:a16="http://schemas.microsoft.com/office/drawing/2014/main" id="{DD727947-6192-57D6-F036-D20C5BE81AA2}"/>
              </a:ext>
            </a:extLst>
          </p:cNvPr>
          <p:cNvSpPr>
            <a:spLocks noGrp="1"/>
          </p:cNvSpPr>
          <p:nvPr>
            <p:ph type="title"/>
          </p:nvPr>
        </p:nvSpPr>
        <p:spPr>
          <a:xfrm>
            <a:off x="1808703" y="673240"/>
            <a:ext cx="9695909" cy="643950"/>
          </a:xfrm>
        </p:spPr>
        <p:txBody>
          <a:bodyPr>
            <a:normAutofit fontScale="90000"/>
          </a:bodyPr>
          <a:lstStyle/>
          <a:p>
            <a:r>
              <a:rPr lang="ro-RO" sz="3100" b="1" u="sng" dirty="0">
                <a:solidFill>
                  <a:srgbClr val="00B050"/>
                </a:solidFill>
                <a:latin typeface="Calibri" panose="020F0502020204030204" pitchFamily="34" charset="0"/>
                <a:ea typeface="Calibri" panose="020F0502020204030204" pitchFamily="34" charset="0"/>
                <a:cs typeface="Calibri" panose="020F0502020204030204" pitchFamily="34" charset="0"/>
              </a:rPr>
              <a:t>Concluzie</a:t>
            </a:r>
            <a:br>
              <a:rPr lang="ro-RO" sz="3600" dirty="0"/>
            </a:br>
            <a:endParaRPr lang="ro-RO" dirty="0"/>
          </a:p>
        </p:txBody>
      </p:sp>
      <p:sp>
        <p:nvSpPr>
          <p:cNvPr id="6" name="Substituent conținut 5">
            <a:extLst>
              <a:ext uri="{FF2B5EF4-FFF2-40B4-BE49-F238E27FC236}">
                <a16:creationId xmlns:a16="http://schemas.microsoft.com/office/drawing/2014/main" id="{EE924918-5DB2-CAC6-4296-FE97A3BC694E}"/>
              </a:ext>
            </a:extLst>
          </p:cNvPr>
          <p:cNvSpPr>
            <a:spLocks noGrp="1"/>
          </p:cNvSpPr>
          <p:nvPr>
            <p:ph idx="1"/>
          </p:nvPr>
        </p:nvSpPr>
        <p:spPr>
          <a:xfrm>
            <a:off x="1346479" y="1042736"/>
            <a:ext cx="10158133" cy="4772527"/>
          </a:xfrm>
        </p:spPr>
        <p:txBody>
          <a:bodyPr>
            <a:normAutofit fontScale="55000" lnSpcReduction="20000"/>
          </a:bodyPr>
          <a:lstStyle/>
          <a:p>
            <a:pPr algn="just">
              <a:lnSpc>
                <a:spcPct val="200000"/>
              </a:lnSpc>
            </a:pP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Atelierul</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3600" dirty="0">
                <a:solidFill>
                  <a:srgbClr val="00B050"/>
                </a:solidFill>
                <a:latin typeface="Calibri" panose="020F0502020204030204" pitchFamily="34" charset="0"/>
                <a:ea typeface="Calibri" panose="020F0502020204030204" pitchFamily="34" charset="0"/>
                <a:cs typeface="Calibri" panose="020F0502020204030204" pitchFamily="34" charset="0"/>
              </a:rPr>
              <a:t>3.3</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al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proiectului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Trasee</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eco-smart"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reprezintă</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un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punct</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esențial</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în</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cadrul</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inițiativei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noastre</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având</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un impact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semnificativ</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asupra</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modului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în</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care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partenerii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comunitățile</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locale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percep</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valorifică</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turismul</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sustenabil</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Prin</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discuțiile</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întâlnirile</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organizate</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atât</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3600" dirty="0">
                <a:solidFill>
                  <a:srgbClr val="00B050"/>
                </a:solidFill>
                <a:latin typeface="Calibri" panose="020F0502020204030204" pitchFamily="34" charset="0"/>
                <a:ea typeface="Calibri" panose="020F0502020204030204" pitchFamily="34" charset="0"/>
                <a:cs typeface="Calibri" panose="020F0502020204030204" pitchFamily="34" charset="0"/>
              </a:rPr>
              <a:t>în format fizic</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cât</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pe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platforme</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digitale</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3600" dirty="0">
                <a:solidFill>
                  <a:srgbClr val="00B050"/>
                </a:solidFill>
                <a:latin typeface="Calibri" panose="020F0502020204030204" pitchFamily="34" charset="0"/>
                <a:ea typeface="Calibri" panose="020F0502020204030204" pitchFamily="34" charset="0"/>
                <a:cs typeface="Calibri" panose="020F0502020204030204" pitchFamily="34" charset="0"/>
              </a:rPr>
              <a:t>se facilitează</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un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schimb</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de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idei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vital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o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colaborare</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strânsă</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între</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toți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actorii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implicați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a:t>
            </a:r>
            <a:endParaRPr lang="ro-RO" sz="36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algn="just">
              <a:lnSpc>
                <a:spcPct val="200000"/>
              </a:lnSpc>
            </a:pP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Prin</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concentrarea</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pe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crearea</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promovarea</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unor</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noi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obiective</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turistice</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precum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pe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îmbunătățirea</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celor</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existent</a:t>
            </a:r>
            <a:r>
              <a:rPr lang="ro-RO" sz="3600" dirty="0">
                <a:solidFill>
                  <a:srgbClr val="00B050"/>
                </a:solidFill>
                <a:latin typeface="Calibri" panose="020F0502020204030204" pitchFamily="34" charset="0"/>
                <a:ea typeface="Calibri" panose="020F0502020204030204" pitchFamily="34" charset="0"/>
                <a:cs typeface="Calibri" panose="020F0502020204030204" pitchFamily="34" charset="0"/>
              </a:rPr>
              <a:t>e, </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nu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doar</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că</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3600" dirty="0">
                <a:solidFill>
                  <a:srgbClr val="00B050"/>
                </a:solidFill>
                <a:latin typeface="Calibri" panose="020F0502020204030204" pitchFamily="34" charset="0"/>
                <a:ea typeface="Calibri" panose="020F0502020204030204" pitchFamily="34" charset="0"/>
                <a:cs typeface="Calibri" panose="020F0502020204030204" pitchFamily="34" charset="0"/>
              </a:rPr>
              <a:t>vom</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îmbogăți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experiența</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turistică</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vizitatorilor</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dar</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vo</a:t>
            </a:r>
            <a:r>
              <a:rPr lang="ro-RO" sz="3600" dirty="0">
                <a:solidFill>
                  <a:srgbClr val="00B050"/>
                </a:solidFill>
                <a:latin typeface="Calibri" panose="020F0502020204030204" pitchFamily="34" charset="0"/>
                <a:ea typeface="Calibri" panose="020F0502020204030204" pitchFamily="34" charset="0"/>
                <a:cs typeface="Calibri" panose="020F0502020204030204" pitchFamily="34" charset="0"/>
              </a:rPr>
              <a:t>m</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asigura</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sustenabilitatea</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viabilitatea</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proiectului</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GB" sz="3600" dirty="0" err="1">
                <a:solidFill>
                  <a:srgbClr val="00B050"/>
                </a:solidFill>
                <a:latin typeface="Calibri" panose="020F0502020204030204" pitchFamily="34" charset="0"/>
                <a:ea typeface="Calibri" panose="020F0502020204030204" pitchFamily="34" charset="0"/>
                <a:cs typeface="Calibri" panose="020F0502020204030204" pitchFamily="34" charset="0"/>
              </a:rPr>
              <a:t>Trasee</a:t>
            </a:r>
            <a:r>
              <a:rPr lang="en-GB" sz="3600" dirty="0">
                <a:solidFill>
                  <a:srgbClr val="00B050"/>
                </a:solidFill>
                <a:latin typeface="Calibri" panose="020F0502020204030204" pitchFamily="34" charset="0"/>
                <a:ea typeface="Calibri" panose="020F0502020204030204" pitchFamily="34" charset="0"/>
                <a:cs typeface="Calibri" panose="020F0502020204030204" pitchFamily="34" charset="0"/>
              </a:rPr>
              <a:t> eco-smart„</a:t>
            </a:r>
            <a:endParaRPr lang="en-US" sz="36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endParaRPr lang="ro-RO" dirty="0"/>
          </a:p>
        </p:txBody>
      </p:sp>
    </p:spTree>
    <p:extLst>
      <p:ext uri="{BB962C8B-B14F-4D97-AF65-F5344CB8AC3E}">
        <p14:creationId xmlns:p14="http://schemas.microsoft.com/office/powerpoint/2010/main" val="2799539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stituent conținut 7">
            <a:extLst>
              <a:ext uri="{FF2B5EF4-FFF2-40B4-BE49-F238E27FC236}">
                <a16:creationId xmlns:a16="http://schemas.microsoft.com/office/drawing/2014/main" id="{1443648A-0376-A431-E5D2-7AEE2A8FB676}"/>
              </a:ext>
            </a:extLst>
          </p:cNvPr>
          <p:cNvSpPr>
            <a:spLocks noGrp="1"/>
          </p:cNvSpPr>
          <p:nvPr>
            <p:ph idx="1"/>
          </p:nvPr>
        </p:nvSpPr>
        <p:spPr>
          <a:xfrm>
            <a:off x="2013284" y="842211"/>
            <a:ext cx="9491328" cy="4427621"/>
          </a:xfrm>
        </p:spPr>
        <p:txBody>
          <a:bodyPr>
            <a:normAutofit fontScale="70000" lnSpcReduction="20000"/>
          </a:bodyPr>
          <a:lstStyle/>
          <a:p>
            <a:r>
              <a:rPr lang="en-US" sz="3600" b="1" dirty="0">
                <a:solidFill>
                  <a:srgbClr val="00BF63"/>
                </a:solidFill>
                <a:latin typeface="Calibri" panose="020F0502020204030204" pitchFamily="34" charset="0"/>
                <a:ea typeface="Calibri" panose="020F0502020204030204" pitchFamily="34" charset="0"/>
                <a:cs typeface="Calibri" panose="020F0502020204030204" pitchFamily="34" charset="0"/>
              </a:rPr>
              <a:t>MULȚUMIRI</a:t>
            </a:r>
          </a:p>
          <a:p>
            <a:pPr marL="0" indent="0">
              <a:buNone/>
            </a:pPr>
            <a:r>
              <a:rPr lang="en-US" sz="2600" b="1" dirty="0" err="1">
                <a:solidFill>
                  <a:srgbClr val="00B050"/>
                </a:solidFill>
                <a:latin typeface="Open Sans"/>
              </a:rPr>
              <a:t>Recuno</a:t>
            </a:r>
            <a:r>
              <a:rPr lang="ro-RO" sz="2600" b="1" dirty="0" err="1">
                <a:solidFill>
                  <a:srgbClr val="00B050"/>
                </a:solidFill>
                <a:latin typeface="Open Sans"/>
              </a:rPr>
              <a:t>ștință</a:t>
            </a:r>
            <a:r>
              <a:rPr lang="ro-RO" sz="2600" b="1" dirty="0">
                <a:solidFill>
                  <a:srgbClr val="00B050"/>
                </a:solidFill>
                <a:latin typeface="Open Sans"/>
              </a:rPr>
              <a:t> pentru implicare, susținere și buna colaborare:</a:t>
            </a:r>
            <a:r>
              <a:rPr lang="en-US" sz="2600" dirty="0">
                <a:solidFill>
                  <a:srgbClr val="00B050"/>
                </a:solidFill>
                <a:latin typeface="Open Sans"/>
              </a:rPr>
              <a:t> </a:t>
            </a:r>
            <a:endParaRPr lang="ro-RO" sz="2600" dirty="0">
              <a:solidFill>
                <a:srgbClr val="00B050"/>
              </a:solidFill>
              <a:latin typeface="Open Sans"/>
            </a:endParaRPr>
          </a:p>
          <a:p>
            <a:pPr marL="0" indent="0">
              <a:buNone/>
            </a:pPr>
            <a:endParaRPr lang="ro-RO" sz="2600" dirty="0">
              <a:solidFill>
                <a:srgbClr val="00B050"/>
              </a:solidFill>
              <a:latin typeface="Open Sans"/>
            </a:endParaRPr>
          </a:p>
          <a:p>
            <a:pPr marL="0" indent="0">
              <a:buNone/>
            </a:pPr>
            <a:r>
              <a:rPr lang="ro-RO" sz="2600" b="1" dirty="0">
                <a:solidFill>
                  <a:srgbClr val="00B050"/>
                </a:solidFill>
                <a:latin typeface="Calibri" panose="020F0502020204030204" pitchFamily="34" charset="0"/>
                <a:ea typeface="Calibri" panose="020F0502020204030204" pitchFamily="34" charset="0"/>
                <a:cs typeface="Calibri" panose="020F0502020204030204" pitchFamily="34" charset="0"/>
              </a:rPr>
              <a:t>- Instituțiilor, p</a:t>
            </a:r>
            <a:r>
              <a:rPr lang="en-US" sz="2600" b="1" dirty="0" err="1">
                <a:solidFill>
                  <a:srgbClr val="00B050"/>
                </a:solidFill>
                <a:latin typeface="Calibri" panose="020F0502020204030204" pitchFamily="34" charset="0"/>
                <a:ea typeface="Calibri" panose="020F0502020204030204" pitchFamily="34" charset="0"/>
                <a:cs typeface="Calibri" panose="020F0502020204030204" pitchFamily="34" charset="0"/>
              </a:rPr>
              <a:t>artenerilor</a:t>
            </a:r>
            <a:r>
              <a:rPr lang="en-US" sz="26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600" b="1" dirty="0" err="1">
                <a:solidFill>
                  <a:srgbClr val="00B050"/>
                </a:solidFill>
                <a:latin typeface="Calibri" panose="020F0502020204030204" pitchFamily="34" charset="0"/>
                <a:ea typeface="Calibri" panose="020F0502020204030204" pitchFamily="34" charset="0"/>
                <a:cs typeface="Calibri" panose="020F0502020204030204" pitchFamily="34" charset="0"/>
              </a:rPr>
              <a:t>și</a:t>
            </a:r>
            <a:r>
              <a:rPr lang="en-US" sz="26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600" b="1" dirty="0" err="1">
                <a:solidFill>
                  <a:srgbClr val="00B050"/>
                </a:solidFill>
                <a:latin typeface="Calibri" panose="020F0502020204030204" pitchFamily="34" charset="0"/>
                <a:ea typeface="Calibri" panose="020F0502020204030204" pitchFamily="34" charset="0"/>
                <a:cs typeface="Calibri" panose="020F0502020204030204" pitchFamily="34" charset="0"/>
              </a:rPr>
              <a:t>colaboratorilor</a:t>
            </a:r>
            <a:r>
              <a:rPr lang="en-US" sz="26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ro-RO" sz="2600" b="1" dirty="0">
                <a:solidFill>
                  <a:srgbClr val="00B050"/>
                </a:solidFill>
                <a:latin typeface="Calibri" panose="020F0502020204030204" pitchFamily="34" charset="0"/>
                <a:ea typeface="Calibri" panose="020F0502020204030204" pitchFamily="34" charset="0"/>
                <a:cs typeface="Calibri" panose="020F0502020204030204" pitchFamily="34" charset="0"/>
              </a:rPr>
              <a:t>din cadrul </a:t>
            </a:r>
            <a:r>
              <a:rPr lang="en-US" sz="2600" b="1" dirty="0" err="1">
                <a:solidFill>
                  <a:srgbClr val="00B050"/>
                </a:solidFill>
                <a:latin typeface="Calibri" panose="020F0502020204030204" pitchFamily="34" charset="0"/>
                <a:ea typeface="Calibri" panose="020F0502020204030204" pitchFamily="34" charset="0"/>
                <a:cs typeface="Calibri" panose="020F0502020204030204" pitchFamily="34" charset="0"/>
              </a:rPr>
              <a:t>proiectului</a:t>
            </a:r>
            <a:r>
              <a:rPr lang="ro-RO" sz="2600" b="1" dirty="0">
                <a:solidFill>
                  <a:srgbClr val="00B050"/>
                </a:solidFill>
                <a:latin typeface="Calibri" panose="020F0502020204030204" pitchFamily="34" charset="0"/>
                <a:ea typeface="Calibri" panose="020F0502020204030204" pitchFamily="34" charset="0"/>
                <a:cs typeface="Calibri" panose="020F0502020204030204" pitchFamily="34" charset="0"/>
              </a:rPr>
              <a:t>;</a:t>
            </a:r>
          </a:p>
          <a:p>
            <a:pPr marL="0" indent="0">
              <a:buNone/>
            </a:pPr>
            <a:r>
              <a:rPr lang="ro-RO" sz="26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600" b="1" dirty="0" err="1">
                <a:solidFill>
                  <a:srgbClr val="00B050"/>
                </a:solidFill>
                <a:latin typeface="Calibri" panose="020F0502020204030204" pitchFamily="34" charset="0"/>
                <a:ea typeface="Calibri" panose="020F0502020204030204" pitchFamily="34" charset="0"/>
                <a:cs typeface="Calibri" panose="020F0502020204030204" pitchFamily="34" charset="0"/>
              </a:rPr>
              <a:t>Asociați</a:t>
            </a:r>
            <a:r>
              <a:rPr lang="ro-RO" sz="2600" b="1" dirty="0">
                <a:solidFill>
                  <a:srgbClr val="00B050"/>
                </a:solidFill>
                <a:latin typeface="Calibri" panose="020F0502020204030204" pitchFamily="34" charset="0"/>
                <a:ea typeface="Calibri" panose="020F0502020204030204" pitchFamily="34" charset="0"/>
                <a:cs typeface="Calibri" panose="020F0502020204030204" pitchFamily="34" charset="0"/>
              </a:rPr>
              <a:t>ei</a:t>
            </a:r>
            <a:r>
              <a:rPr lang="en-US" sz="26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600" b="1" dirty="0" err="1">
                <a:solidFill>
                  <a:srgbClr val="00B050"/>
                </a:solidFill>
                <a:latin typeface="Calibri" panose="020F0502020204030204" pitchFamily="34" charset="0"/>
                <a:ea typeface="Calibri" panose="020F0502020204030204" pitchFamily="34" charset="0"/>
                <a:cs typeface="Calibri" panose="020F0502020204030204" pitchFamily="34" charset="0"/>
              </a:rPr>
              <a:t>Intercomunitară</a:t>
            </a:r>
            <a:r>
              <a:rPr lang="en-US" sz="26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600" b="1" dirty="0" err="1">
                <a:solidFill>
                  <a:srgbClr val="00B050"/>
                </a:solidFill>
                <a:latin typeface="Calibri" panose="020F0502020204030204" pitchFamily="34" charset="0"/>
                <a:ea typeface="Calibri" panose="020F0502020204030204" pitchFamily="34" charset="0"/>
                <a:cs typeface="Calibri" panose="020F0502020204030204" pitchFamily="34" charset="0"/>
              </a:rPr>
              <a:t>Țara</a:t>
            </a:r>
            <a:r>
              <a:rPr lang="en-US" sz="26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600" b="1" dirty="0" err="1">
                <a:solidFill>
                  <a:srgbClr val="00B050"/>
                </a:solidFill>
                <a:latin typeface="Calibri" panose="020F0502020204030204" pitchFamily="34" charset="0"/>
                <a:ea typeface="Calibri" panose="020F0502020204030204" pitchFamily="34" charset="0"/>
                <a:cs typeface="Calibri" panose="020F0502020204030204" pitchFamily="34" charset="0"/>
              </a:rPr>
              <a:t>Zarandului</a:t>
            </a:r>
            <a:r>
              <a:rPr lang="en-US" sz="2600" b="1" dirty="0">
                <a:solidFill>
                  <a:srgbClr val="00B050"/>
                </a:solidFill>
                <a:latin typeface="Calibri" panose="020F0502020204030204" pitchFamily="34" charset="0"/>
                <a:ea typeface="Calibri" panose="020F0502020204030204" pitchFamily="34" charset="0"/>
                <a:cs typeface="Calibri" panose="020F0502020204030204" pitchFamily="34" charset="0"/>
              </a:rPr>
              <a:t>”-LEADER GAL</a:t>
            </a:r>
            <a:r>
              <a:rPr lang="ro-RO" sz="2600" b="1" dirty="0">
                <a:solidFill>
                  <a:srgbClr val="00B050"/>
                </a:solidFill>
                <a:latin typeface="Calibri" panose="020F0502020204030204" pitchFamily="34" charset="0"/>
                <a:ea typeface="Calibri" panose="020F0502020204030204" pitchFamily="34" charset="0"/>
                <a:cs typeface="Calibri" panose="020F0502020204030204" pitchFamily="34" charset="0"/>
              </a:rPr>
              <a:t>;</a:t>
            </a:r>
          </a:p>
          <a:p>
            <a:pPr marL="0" indent="0">
              <a:buNone/>
            </a:pPr>
            <a:r>
              <a:rPr lang="ro-RO" sz="26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600" b="1" dirty="0" err="1">
                <a:solidFill>
                  <a:srgbClr val="00B050"/>
                </a:solidFill>
                <a:latin typeface="Calibri" panose="020F0502020204030204" pitchFamily="34" charset="0"/>
                <a:ea typeface="Calibri" panose="020F0502020204030204" pitchFamily="34" charset="0"/>
                <a:cs typeface="Calibri" panose="020F0502020204030204" pitchFamily="34" charset="0"/>
              </a:rPr>
              <a:t>Asociați</a:t>
            </a:r>
            <a:r>
              <a:rPr lang="ro-RO" sz="2600" b="1" dirty="0">
                <a:solidFill>
                  <a:srgbClr val="00B050"/>
                </a:solidFill>
                <a:latin typeface="Calibri" panose="020F0502020204030204" pitchFamily="34" charset="0"/>
                <a:ea typeface="Calibri" panose="020F0502020204030204" pitchFamily="34" charset="0"/>
                <a:cs typeface="Calibri" panose="020F0502020204030204" pitchFamily="34" charset="0"/>
              </a:rPr>
              <a:t>ei</a:t>
            </a:r>
            <a:r>
              <a:rPr lang="en-US" sz="2600" b="1" dirty="0">
                <a:solidFill>
                  <a:srgbClr val="00B050"/>
                </a:solidFill>
                <a:latin typeface="Calibri" panose="020F0502020204030204" pitchFamily="34" charset="0"/>
                <a:ea typeface="Calibri" panose="020F0502020204030204" pitchFamily="34" charset="0"/>
                <a:cs typeface="Calibri" panose="020F0502020204030204" pitchFamily="34" charset="0"/>
              </a:rPr>
              <a:t> SARGEȚIA GAL 1, </a:t>
            </a:r>
            <a:endParaRPr lang="ro-RO" sz="2600"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ro-RO" sz="26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600" b="1" dirty="0" err="1">
                <a:solidFill>
                  <a:srgbClr val="00B050"/>
                </a:solidFill>
                <a:latin typeface="Calibri" panose="020F0502020204030204" pitchFamily="34" charset="0"/>
                <a:ea typeface="Calibri" panose="020F0502020204030204" pitchFamily="34" charset="0"/>
                <a:cs typeface="Calibri" panose="020F0502020204030204" pitchFamily="34" charset="0"/>
              </a:rPr>
              <a:t>Asociați</a:t>
            </a:r>
            <a:r>
              <a:rPr lang="ro-RO" sz="2600" b="1" dirty="0">
                <a:solidFill>
                  <a:srgbClr val="00B050"/>
                </a:solidFill>
                <a:latin typeface="Calibri" panose="020F0502020204030204" pitchFamily="34" charset="0"/>
                <a:ea typeface="Calibri" panose="020F0502020204030204" pitchFamily="34" charset="0"/>
                <a:cs typeface="Calibri" panose="020F0502020204030204" pitchFamily="34" charset="0"/>
              </a:rPr>
              <a:t>ei</a:t>
            </a:r>
            <a:r>
              <a:rPr lang="en-US" sz="26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600" b="1" dirty="0" err="1">
                <a:solidFill>
                  <a:srgbClr val="00B050"/>
                </a:solidFill>
                <a:latin typeface="Calibri" panose="020F0502020204030204" pitchFamily="34" charset="0"/>
                <a:ea typeface="Calibri" panose="020F0502020204030204" pitchFamily="34" charset="0"/>
                <a:cs typeface="Calibri" panose="020F0502020204030204" pitchFamily="34" charset="0"/>
              </a:rPr>
              <a:t>Grupul</a:t>
            </a:r>
            <a:r>
              <a:rPr lang="en-US" sz="2600" b="1" dirty="0">
                <a:solidFill>
                  <a:srgbClr val="00B050"/>
                </a:solidFill>
                <a:latin typeface="Calibri" panose="020F0502020204030204" pitchFamily="34" charset="0"/>
                <a:ea typeface="Calibri" panose="020F0502020204030204" pitchFamily="34" charset="0"/>
                <a:cs typeface="Calibri" panose="020F0502020204030204" pitchFamily="34" charset="0"/>
              </a:rPr>
              <a:t> de </a:t>
            </a:r>
            <a:r>
              <a:rPr lang="en-US" sz="2600" b="1" dirty="0" err="1">
                <a:solidFill>
                  <a:srgbClr val="00B050"/>
                </a:solidFill>
                <a:latin typeface="Calibri" panose="020F0502020204030204" pitchFamily="34" charset="0"/>
                <a:ea typeface="Calibri" panose="020F0502020204030204" pitchFamily="34" charset="0"/>
                <a:cs typeface="Calibri" panose="020F0502020204030204" pitchFamily="34" charset="0"/>
              </a:rPr>
              <a:t>Acțiune</a:t>
            </a:r>
            <a:r>
              <a:rPr lang="en-US" sz="26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600" b="1" dirty="0" err="1">
                <a:solidFill>
                  <a:srgbClr val="00B050"/>
                </a:solidFill>
                <a:latin typeface="Calibri" panose="020F0502020204030204" pitchFamily="34" charset="0"/>
                <a:ea typeface="Calibri" panose="020F0502020204030204" pitchFamily="34" charset="0"/>
                <a:cs typeface="Calibri" panose="020F0502020204030204" pitchFamily="34" charset="0"/>
              </a:rPr>
              <a:t>Locală</a:t>
            </a:r>
            <a:r>
              <a:rPr lang="en-US" sz="26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600" b="1" dirty="0" err="1">
                <a:solidFill>
                  <a:srgbClr val="00B050"/>
                </a:solidFill>
                <a:latin typeface="Calibri" panose="020F0502020204030204" pitchFamily="34" charset="0"/>
                <a:ea typeface="Calibri" panose="020F0502020204030204" pitchFamily="34" charset="0"/>
                <a:cs typeface="Calibri" panose="020F0502020204030204" pitchFamily="34" charset="0"/>
              </a:rPr>
              <a:t>Stâncile</a:t>
            </a:r>
            <a:r>
              <a:rPr lang="en-US" sz="2600" b="1" dirty="0">
                <a:solidFill>
                  <a:srgbClr val="00B050"/>
                </a:solidFill>
                <a:latin typeface="Calibri" panose="020F0502020204030204" pitchFamily="34" charset="0"/>
                <a:ea typeface="Calibri" panose="020F0502020204030204" pitchFamily="34" charset="0"/>
                <a:cs typeface="Calibri" panose="020F0502020204030204" pitchFamily="34" charset="0"/>
              </a:rPr>
              <a:t> </a:t>
            </a:r>
            <a:r>
              <a:rPr lang="en-US" sz="2600" b="1" dirty="0" err="1">
                <a:solidFill>
                  <a:srgbClr val="00B050"/>
                </a:solidFill>
                <a:latin typeface="Calibri" panose="020F0502020204030204" pitchFamily="34" charset="0"/>
                <a:ea typeface="Calibri" panose="020F0502020204030204" pitchFamily="34" charset="0"/>
                <a:cs typeface="Calibri" panose="020F0502020204030204" pitchFamily="34" charset="0"/>
              </a:rPr>
              <a:t>Prutului</a:t>
            </a:r>
            <a:r>
              <a:rPr lang="en-US" sz="2600" b="1" dirty="0">
                <a:solidFill>
                  <a:srgbClr val="00B050"/>
                </a:solidFill>
                <a:latin typeface="Calibri" panose="020F0502020204030204" pitchFamily="34" charset="0"/>
                <a:ea typeface="Calibri" panose="020F0502020204030204" pitchFamily="34" charset="0"/>
                <a:cs typeface="Calibri" panose="020F0502020204030204" pitchFamily="34" charset="0"/>
              </a:rPr>
              <a:t>”</a:t>
            </a:r>
            <a:endParaRPr lang="ro-RO" sz="2600"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sz="2600" b="1"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r>
              <a:rPr lang="en-US" sz="3100" b="1" dirty="0">
                <a:solidFill>
                  <a:srgbClr val="00B050"/>
                </a:solidFill>
                <a:latin typeface="Calibri" panose="020F0502020204030204" pitchFamily="34" charset="0"/>
                <a:ea typeface="Calibri" panose="020F0502020204030204" pitchFamily="34" charset="0"/>
                <a:cs typeface="Calibri" panose="020F0502020204030204" pitchFamily="34" charset="0"/>
              </a:rPr>
              <a:t>CONTACT</a:t>
            </a:r>
          </a:p>
          <a:p>
            <a:pPr>
              <a:lnSpc>
                <a:spcPts val="1680"/>
              </a:lnSpc>
            </a:pPr>
            <a:r>
              <a:rPr lang="en-US" sz="1800" dirty="0">
                <a:solidFill>
                  <a:srgbClr val="00B050"/>
                </a:solidFill>
                <a:latin typeface="Open Sans"/>
              </a:rPr>
              <a:t>office@tara-zarandului.ro / +40 746 131 180 / www.tara-zarandului.ro</a:t>
            </a:r>
          </a:p>
          <a:p>
            <a:pPr>
              <a:lnSpc>
                <a:spcPts val="1680"/>
              </a:lnSpc>
            </a:pPr>
            <a:r>
              <a:rPr lang="en-US" sz="1800" dirty="0">
                <a:solidFill>
                  <a:srgbClr val="00B050"/>
                </a:solidFill>
                <a:latin typeface="Open Sans"/>
              </a:rPr>
              <a:t>office@galsargetia.ro / +40 722 570 218 / www.galsargetia.ro</a:t>
            </a:r>
          </a:p>
          <a:p>
            <a:pPr>
              <a:lnSpc>
                <a:spcPts val="1680"/>
              </a:lnSpc>
            </a:pPr>
            <a:r>
              <a:rPr lang="en-US" sz="1800" dirty="0">
                <a:solidFill>
                  <a:srgbClr val="00B050"/>
                </a:solidFill>
                <a:latin typeface="Open Sans"/>
              </a:rPr>
              <a:t>gal.stancileprutului@gmail.com / +373 690 03 639 / www.stancile-prutului.md</a:t>
            </a:r>
          </a:p>
          <a:p>
            <a:endParaRPr lang="ro-RO" dirty="0"/>
          </a:p>
        </p:txBody>
      </p:sp>
      <p:pic>
        <p:nvPicPr>
          <p:cNvPr id="2" name="Picture 3">
            <a:extLst>
              <a:ext uri="{FF2B5EF4-FFF2-40B4-BE49-F238E27FC236}">
                <a16:creationId xmlns:a16="http://schemas.microsoft.com/office/drawing/2014/main" id="{79A2BC12-AB4A-37F4-EDAF-76F27BC8F77D}"/>
              </a:ext>
            </a:extLst>
          </p:cNvPr>
          <p:cNvPicPr>
            <a:picLocks noChangeAspect="1"/>
          </p:cNvPicPr>
          <p:nvPr/>
        </p:nvPicPr>
        <p:blipFill>
          <a:blip r:embed="rId2"/>
          <a:stretch>
            <a:fillRect/>
          </a:stretch>
        </p:blipFill>
        <p:spPr>
          <a:xfrm>
            <a:off x="3911600" y="5613401"/>
            <a:ext cx="4218797" cy="1056731"/>
          </a:xfrm>
          <a:prstGeom prst="rect">
            <a:avLst/>
          </a:prstGeom>
        </p:spPr>
      </p:pic>
    </p:spTree>
    <p:extLst>
      <p:ext uri="{BB962C8B-B14F-4D97-AF65-F5344CB8AC3E}">
        <p14:creationId xmlns:p14="http://schemas.microsoft.com/office/powerpoint/2010/main" val="519810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76463"/>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7818" b="-10403"/>
            </a:stretch>
          </a:blipFill>
        </p:spPr>
      </p:sp>
      <p:sp>
        <p:nvSpPr>
          <p:cNvPr id="3" name="AutoShape 3"/>
          <p:cNvSpPr/>
          <p:nvPr/>
        </p:nvSpPr>
        <p:spPr>
          <a:xfrm rot="5400000">
            <a:off x="-349590" y="1633155"/>
            <a:ext cx="1363992" cy="0"/>
          </a:xfrm>
          <a:prstGeom prst="line">
            <a:avLst/>
          </a:prstGeom>
          <a:ln w="28575" cap="flat">
            <a:solidFill>
              <a:srgbClr val="FFFFFF"/>
            </a:solidFill>
            <a:prstDash val="solid"/>
            <a:headEnd type="oval" w="lg" len="lg"/>
            <a:tailEnd type="none" w="sm" len="sm"/>
          </a:ln>
        </p:spPr>
      </p:sp>
      <p:sp>
        <p:nvSpPr>
          <p:cNvPr id="4" name="Freeform 4"/>
          <p:cNvSpPr/>
          <p:nvPr/>
        </p:nvSpPr>
        <p:spPr>
          <a:xfrm rot="5400000">
            <a:off x="-340195" y="5433563"/>
            <a:ext cx="1345200" cy="132074"/>
          </a:xfrm>
          <a:custGeom>
            <a:avLst/>
            <a:gdLst/>
            <a:ahLst/>
            <a:cxnLst/>
            <a:rect l="l" t="t" r="r" b="b"/>
            <a:pathLst>
              <a:path w="2017800" h="198111">
                <a:moveTo>
                  <a:pt x="0" y="0"/>
                </a:moveTo>
                <a:lnTo>
                  <a:pt x="2017801" y="0"/>
                </a:lnTo>
                <a:lnTo>
                  <a:pt x="2017801" y="198111"/>
                </a:lnTo>
                <a:lnTo>
                  <a:pt x="0" y="1981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57119" y="698500"/>
            <a:ext cx="369623" cy="156068"/>
          </a:xfrm>
          <a:prstGeom prst="rect">
            <a:avLst/>
          </a:prstGeom>
        </p:spPr>
        <p:txBody>
          <a:bodyPr lIns="0" tIns="0" rIns="0" bIns="0" rtlCol="0" anchor="t">
            <a:spAutoFit/>
          </a:bodyPr>
          <a:lstStyle/>
          <a:p>
            <a:pPr algn="ctr">
              <a:lnSpc>
                <a:spcPts val="1200"/>
              </a:lnSpc>
            </a:pPr>
            <a:r>
              <a:rPr lang="en-US" sz="1200">
                <a:solidFill>
                  <a:srgbClr val="FFFFFF"/>
                </a:solidFill>
                <a:latin typeface="Norwester"/>
              </a:rPr>
              <a:t>08</a:t>
            </a:r>
          </a:p>
        </p:txBody>
      </p:sp>
      <p:sp>
        <p:nvSpPr>
          <p:cNvPr id="6" name="TextBox 6"/>
          <p:cNvSpPr txBox="1"/>
          <p:nvPr/>
        </p:nvSpPr>
        <p:spPr>
          <a:xfrm>
            <a:off x="2703943" y="2419329"/>
            <a:ext cx="6784115" cy="2309222"/>
          </a:xfrm>
          <a:prstGeom prst="rect">
            <a:avLst/>
          </a:prstGeom>
        </p:spPr>
        <p:txBody>
          <a:bodyPr lIns="0" tIns="0" rIns="0" bIns="0" rtlCol="0" anchor="t">
            <a:spAutoFit/>
          </a:bodyPr>
          <a:lstStyle/>
          <a:p>
            <a:pPr algn="ctr">
              <a:lnSpc>
                <a:spcPts val="6066"/>
              </a:lnSpc>
            </a:pPr>
            <a:r>
              <a:rPr lang="en-US" sz="4666">
                <a:solidFill>
                  <a:srgbClr val="FFFFFF"/>
                </a:solidFill>
                <a:latin typeface="League Spartan"/>
              </a:rPr>
              <a:t>PROIECT</a:t>
            </a:r>
          </a:p>
          <a:p>
            <a:pPr algn="ctr">
              <a:lnSpc>
                <a:spcPts val="6066"/>
              </a:lnSpc>
            </a:pPr>
            <a:r>
              <a:rPr lang="en-US" sz="4666">
                <a:solidFill>
                  <a:srgbClr val="FFFFFF"/>
                </a:solidFill>
                <a:latin typeface="League Spartan"/>
              </a:rPr>
              <a:t>TRASEE ECO-SMART</a:t>
            </a:r>
          </a:p>
          <a:p>
            <a:pPr algn="ctr">
              <a:lnSpc>
                <a:spcPts val="6066"/>
              </a:lnSpc>
            </a:pPr>
            <a:endParaRPr lang="en-US" sz="4666">
              <a:solidFill>
                <a:srgbClr val="FFFFFF"/>
              </a:solidFill>
              <a:latin typeface="League Spartan"/>
            </a:endParaRPr>
          </a:p>
        </p:txBody>
      </p:sp>
      <p:sp>
        <p:nvSpPr>
          <p:cNvPr id="7" name="TextBox 7"/>
          <p:cNvSpPr txBox="1"/>
          <p:nvPr/>
        </p:nvSpPr>
        <p:spPr>
          <a:xfrm>
            <a:off x="4082575" y="4083072"/>
            <a:ext cx="4026851" cy="307777"/>
          </a:xfrm>
          <a:prstGeom prst="rect">
            <a:avLst/>
          </a:prstGeom>
        </p:spPr>
        <p:txBody>
          <a:bodyPr lIns="0" tIns="0" rIns="0" bIns="0" rtlCol="0" anchor="t">
            <a:spAutoFit/>
          </a:bodyPr>
          <a:lstStyle/>
          <a:p>
            <a:pPr algn="ctr">
              <a:lnSpc>
                <a:spcPts val="2400"/>
              </a:lnSpc>
            </a:pPr>
            <a:r>
              <a:rPr lang="ro-RO" sz="2000" spc="200" dirty="0">
                <a:solidFill>
                  <a:srgbClr val="FFFFFF"/>
                </a:solidFill>
                <a:latin typeface="League Spartan"/>
              </a:rPr>
              <a:t>plaismart.ro</a:t>
            </a:r>
            <a:endParaRPr lang="en-US" sz="2000" spc="200" dirty="0">
              <a:solidFill>
                <a:srgbClr val="FFFFFF"/>
              </a:solidFill>
              <a:latin typeface="League Spartan"/>
            </a:endParaRPr>
          </a:p>
        </p:txBody>
      </p:sp>
      <p:sp>
        <p:nvSpPr>
          <p:cNvPr id="8" name="AutoShape 8"/>
          <p:cNvSpPr/>
          <p:nvPr/>
        </p:nvSpPr>
        <p:spPr>
          <a:xfrm>
            <a:off x="3209038" y="4229121"/>
            <a:ext cx="1141561" cy="0"/>
          </a:xfrm>
          <a:prstGeom prst="line">
            <a:avLst/>
          </a:prstGeom>
          <a:ln w="38100" cap="flat">
            <a:solidFill>
              <a:srgbClr val="FFFFFF"/>
            </a:solidFill>
            <a:prstDash val="solid"/>
            <a:headEnd type="none" w="sm" len="sm"/>
            <a:tailEnd type="none" w="sm" len="sm"/>
          </a:ln>
        </p:spPr>
      </p:sp>
      <p:sp>
        <p:nvSpPr>
          <p:cNvPr id="9" name="AutoShape 9"/>
          <p:cNvSpPr/>
          <p:nvPr/>
        </p:nvSpPr>
        <p:spPr>
          <a:xfrm>
            <a:off x="7841402" y="4229121"/>
            <a:ext cx="1141561" cy="0"/>
          </a:xfrm>
          <a:prstGeom prst="line">
            <a:avLst/>
          </a:prstGeom>
          <a:ln w="38100" cap="flat">
            <a:solidFill>
              <a:srgbClr val="FFFFFF"/>
            </a:solidFill>
            <a:prstDash val="solid"/>
            <a:headEnd type="none" w="sm" len="sm"/>
            <a:tailEnd type="none" w="sm" len="sm"/>
          </a:ln>
        </p:spPr>
      </p:sp>
      <p:sp>
        <p:nvSpPr>
          <p:cNvPr id="10" name="Titlu 9">
            <a:extLst>
              <a:ext uri="{FF2B5EF4-FFF2-40B4-BE49-F238E27FC236}">
                <a16:creationId xmlns:a16="http://schemas.microsoft.com/office/drawing/2014/main" id="{043DAB06-C3E2-292F-EA55-44EA91DDD9A7}"/>
              </a:ext>
            </a:extLst>
          </p:cNvPr>
          <p:cNvSpPr>
            <a:spLocks noGrp="1"/>
          </p:cNvSpPr>
          <p:nvPr>
            <p:ph type="title"/>
          </p:nvPr>
        </p:nvSpPr>
        <p:spPr/>
        <p:txBody>
          <a:bodyPr/>
          <a:lstStyle/>
          <a:p>
            <a:endParaRPr lang="ro-RO" dirty="0"/>
          </a:p>
        </p:txBody>
      </p:sp>
      <p:sp>
        <p:nvSpPr>
          <p:cNvPr id="11" name="Substituent conținut 10">
            <a:extLst>
              <a:ext uri="{FF2B5EF4-FFF2-40B4-BE49-F238E27FC236}">
                <a16:creationId xmlns:a16="http://schemas.microsoft.com/office/drawing/2014/main" id="{0722A037-9550-5BDA-DFA0-AB88838E6655}"/>
              </a:ext>
            </a:extLst>
          </p:cNvPr>
          <p:cNvSpPr>
            <a:spLocks noGrp="1"/>
          </p:cNvSpPr>
          <p:nvPr>
            <p:ph idx="1"/>
          </p:nvPr>
        </p:nvSpPr>
        <p:spPr/>
        <p:txBody>
          <a:bodyPr/>
          <a:lstStyle/>
          <a:p>
            <a:endParaRPr lang="ro-RO" dirty="0"/>
          </a:p>
        </p:txBody>
      </p:sp>
    </p:spTree>
  </p:cSld>
  <p:clrMapOvr>
    <a:masterClrMapping/>
  </p:clrMapOvr>
</p:sld>
</file>

<file path=ppt/theme/theme1.xml><?xml version="1.0" encoding="utf-8"?>
<a:theme xmlns:a="http://schemas.openxmlformats.org/drawingml/2006/main" name="Adiere">
  <a:themeElements>
    <a:clrScheme name="Adiere">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Adier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Adiere">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412</TotalTime>
  <Words>1968</Words>
  <Application>Microsoft Office PowerPoint</Application>
  <PresentationFormat>Ecran lat</PresentationFormat>
  <Paragraphs>96</Paragraphs>
  <Slides>17</Slides>
  <Notes>0</Notes>
  <HiddenSlides>0</HiddenSlides>
  <MMClips>0</MMClips>
  <ScaleCrop>false</ScaleCrop>
  <HeadingPairs>
    <vt:vector size="6" baseType="variant">
      <vt:variant>
        <vt:lpstr>Fonturi utilizate</vt:lpstr>
      </vt:variant>
      <vt:variant>
        <vt:i4>9</vt:i4>
      </vt:variant>
      <vt:variant>
        <vt:lpstr>Temă</vt:lpstr>
      </vt:variant>
      <vt:variant>
        <vt:i4>1</vt:i4>
      </vt:variant>
      <vt:variant>
        <vt:lpstr>Titluri diapozitive</vt:lpstr>
      </vt:variant>
      <vt:variant>
        <vt:i4>17</vt:i4>
      </vt:variant>
    </vt:vector>
  </HeadingPairs>
  <TitlesOfParts>
    <vt:vector size="27" baseType="lpstr">
      <vt:lpstr>Arial</vt:lpstr>
      <vt:lpstr>Calibri</vt:lpstr>
      <vt:lpstr>Cambria</vt:lpstr>
      <vt:lpstr>Century Gothic</vt:lpstr>
      <vt:lpstr>League Spartan</vt:lpstr>
      <vt:lpstr>Norwester</vt:lpstr>
      <vt:lpstr>Open Sans</vt:lpstr>
      <vt:lpstr>Trebuchet MS</vt:lpstr>
      <vt:lpstr>Wingdings 3</vt:lpstr>
      <vt:lpstr>Adiere</vt:lpstr>
      <vt:lpstr>Prezentare PowerPoint</vt:lpstr>
      <vt:lpstr>                                    Obiectivele proiectului: Obiectiv General:</vt:lpstr>
      <vt:lpstr>Obiectivele specifice ale proiectului sunt:  </vt:lpstr>
      <vt:lpstr>Prezentare PowerPoint</vt:lpstr>
      <vt:lpstr>Preambul</vt:lpstr>
      <vt:lpstr>Ce beneficii ale ciclismului pot fi măsurate astăzi la nivel UE-28?                                                                                                 Beneficii Valoare estimată (mld. euro)  </vt:lpstr>
      <vt:lpstr>Prezentare PowerPoint</vt:lpstr>
      <vt:lpstr>Contextul atelierului</vt:lpstr>
      <vt:lpstr>Obiectivele Atelierului:</vt:lpstr>
      <vt:lpstr>Exemple de Abordare a Noțiunilor de Obiectiv Turistic și Crearea de valoare prin promovarea acestuia 1. Definirea Obiectivului Turistic:   </vt:lpstr>
      <vt:lpstr>2.1. Modalități de promovare a Obiectivelor Turistice: </vt:lpstr>
      <vt:lpstr>2.2. Modalități de promovare a Obiectivelor Turistice:</vt:lpstr>
      <vt:lpstr>3. Crearea de obiective turistice noi</vt:lpstr>
      <vt:lpstr> 4. Importanța Marketingului și Promovării: </vt:lpstr>
      <vt:lpstr>Concluzie </vt:lpstr>
      <vt:lpstr>Prezentare PowerPoint</vt:lpstr>
      <vt:lpstr>Prezentare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NELU J</dc:creator>
  <cp:lastModifiedBy>NELU J</cp:lastModifiedBy>
  <cp:revision>75</cp:revision>
  <dcterms:created xsi:type="dcterms:W3CDTF">2024-08-25T17:00:43Z</dcterms:created>
  <dcterms:modified xsi:type="dcterms:W3CDTF">2024-08-29T06:10:19Z</dcterms:modified>
</cp:coreProperties>
</file>